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Lst>
  <p:notesMasterIdLst>
    <p:notesMasterId r:id="rId43"/>
  </p:notesMasterIdLst>
  <p:sldIdLst>
    <p:sldId id="1673" r:id="rId4"/>
    <p:sldId id="256" r:id="rId5"/>
    <p:sldId id="1670" r:id="rId6"/>
    <p:sldId id="1566" r:id="rId7"/>
    <p:sldId id="1565" r:id="rId8"/>
    <p:sldId id="1570" r:id="rId9"/>
    <p:sldId id="1572" r:id="rId10"/>
    <p:sldId id="1573" r:id="rId11"/>
    <p:sldId id="1574" r:id="rId12"/>
    <p:sldId id="1578" r:id="rId13"/>
    <p:sldId id="1584" r:id="rId14"/>
    <p:sldId id="1580" r:id="rId15"/>
    <p:sldId id="1663" r:id="rId16"/>
    <p:sldId id="1610" r:id="rId17"/>
    <p:sldId id="1701" r:id="rId18"/>
    <p:sldId id="1695" r:id="rId19"/>
    <p:sldId id="1675" r:id="rId20"/>
    <p:sldId id="1684" r:id="rId21"/>
    <p:sldId id="1691" r:id="rId22"/>
    <p:sldId id="1696" r:id="rId23"/>
    <p:sldId id="1697" r:id="rId24"/>
    <p:sldId id="1708" r:id="rId25"/>
    <p:sldId id="1715" r:id="rId26"/>
    <p:sldId id="1706" r:id="rId27"/>
    <p:sldId id="1709" r:id="rId28"/>
    <p:sldId id="1710" r:id="rId29"/>
    <p:sldId id="1719" r:id="rId30"/>
    <p:sldId id="1705" r:id="rId31"/>
    <p:sldId id="1711" r:id="rId32"/>
    <p:sldId id="1713" r:id="rId33"/>
    <p:sldId id="1717" r:id="rId34"/>
    <p:sldId id="1724" r:id="rId35"/>
    <p:sldId id="1718" r:id="rId36"/>
    <p:sldId id="1720" r:id="rId37"/>
    <p:sldId id="1721" r:id="rId38"/>
    <p:sldId id="1722" r:id="rId39"/>
    <p:sldId id="1723" r:id="rId40"/>
    <p:sldId id="1702" r:id="rId41"/>
    <p:sldId id="1699"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00"/>
    <a:srgbClr val="846C28"/>
    <a:srgbClr val="008E40"/>
    <a:srgbClr val="007A37"/>
    <a:srgbClr val="0092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5" autoAdjust="0"/>
    <p:restoredTop sz="94660"/>
  </p:normalViewPr>
  <p:slideViewPr>
    <p:cSldViewPr>
      <p:cViewPr varScale="1">
        <p:scale>
          <a:sx n="110" d="100"/>
          <a:sy n="110" d="100"/>
        </p:scale>
        <p:origin x="1362"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41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49C4F-8284-4755-AFBF-A6216F86A2F1}" type="doc">
      <dgm:prSet loTypeId="urn:microsoft.com/office/officeart/2005/8/layout/chart3" loCatId="cycle" qsTypeId="urn:microsoft.com/office/officeart/2005/8/quickstyle/simple1" qsCatId="simple" csTypeId="urn:microsoft.com/office/officeart/2005/8/colors/colorful4" csCatId="colorful" phldr="1"/>
      <dgm:spPr/>
    </dgm:pt>
    <dgm:pt modelId="{3247D6E1-8320-49C7-86F5-5ACEDE05DAA4}">
      <dgm:prSet phldrT="[Text]"/>
      <dgm:spPr/>
      <dgm:t>
        <a:bodyPr/>
        <a:lstStyle/>
        <a:p>
          <a:r>
            <a:rPr lang="en-US" dirty="0">
              <a:solidFill>
                <a:schemeClr val="bg1">
                  <a:lumMod val="50000"/>
                </a:schemeClr>
              </a:solidFill>
            </a:rPr>
            <a:t>Process</a:t>
          </a:r>
        </a:p>
      </dgm:t>
    </dgm:pt>
    <dgm:pt modelId="{930E756B-D5D6-411D-BC46-D22B6342ABF2}" type="parTrans" cxnId="{5F29B278-CAD6-46F3-BF89-038C8CFFD7D7}">
      <dgm:prSet/>
      <dgm:spPr/>
      <dgm:t>
        <a:bodyPr/>
        <a:lstStyle/>
        <a:p>
          <a:endParaRPr lang="en-US">
            <a:solidFill>
              <a:schemeClr val="bg1">
                <a:lumMod val="50000"/>
              </a:schemeClr>
            </a:solidFill>
          </a:endParaRPr>
        </a:p>
      </dgm:t>
    </dgm:pt>
    <dgm:pt modelId="{CDBA75CD-82CE-4456-9A4E-80EBB589F3C2}" type="sibTrans" cxnId="{5F29B278-CAD6-46F3-BF89-038C8CFFD7D7}">
      <dgm:prSet/>
      <dgm:spPr/>
      <dgm:t>
        <a:bodyPr/>
        <a:lstStyle/>
        <a:p>
          <a:endParaRPr lang="en-US">
            <a:solidFill>
              <a:schemeClr val="bg1">
                <a:lumMod val="50000"/>
              </a:schemeClr>
            </a:solidFill>
          </a:endParaRPr>
        </a:p>
      </dgm:t>
    </dgm:pt>
    <dgm:pt modelId="{176E799F-F598-4719-BED5-479F6B8CF59D}">
      <dgm:prSet phldrT="[Text]"/>
      <dgm:spPr/>
      <dgm:t>
        <a:bodyPr/>
        <a:lstStyle/>
        <a:p>
          <a:r>
            <a:rPr lang="en-US" dirty="0">
              <a:solidFill>
                <a:schemeClr val="bg1">
                  <a:lumMod val="50000"/>
                </a:schemeClr>
              </a:solidFill>
            </a:rPr>
            <a:t>Tools (algos, IDEs, workbench)</a:t>
          </a:r>
        </a:p>
      </dgm:t>
    </dgm:pt>
    <dgm:pt modelId="{24666467-9031-49E3-AD9F-0910E3BCFBE1}" type="parTrans" cxnId="{84238A4A-0232-4332-BF3D-64FA4D7EEF5A}">
      <dgm:prSet/>
      <dgm:spPr/>
      <dgm:t>
        <a:bodyPr/>
        <a:lstStyle/>
        <a:p>
          <a:endParaRPr lang="en-US">
            <a:solidFill>
              <a:schemeClr val="bg1">
                <a:lumMod val="50000"/>
              </a:schemeClr>
            </a:solidFill>
          </a:endParaRPr>
        </a:p>
      </dgm:t>
    </dgm:pt>
    <dgm:pt modelId="{BB3B99E7-1525-4990-B5FD-BD19D8F3EA3D}" type="sibTrans" cxnId="{84238A4A-0232-4332-BF3D-64FA4D7EEF5A}">
      <dgm:prSet/>
      <dgm:spPr/>
      <dgm:t>
        <a:bodyPr/>
        <a:lstStyle/>
        <a:p>
          <a:endParaRPr lang="en-US">
            <a:solidFill>
              <a:schemeClr val="bg1">
                <a:lumMod val="50000"/>
              </a:schemeClr>
            </a:solidFill>
          </a:endParaRPr>
        </a:p>
      </dgm:t>
    </dgm:pt>
    <dgm:pt modelId="{03F82801-1A3A-4B76-B817-5AFF5B29342B}">
      <dgm:prSet phldrT="[Text]"/>
      <dgm:spPr/>
      <dgm:t>
        <a:bodyPr/>
        <a:lstStyle/>
        <a:p>
          <a:r>
            <a:rPr lang="en-US" dirty="0">
              <a:solidFill>
                <a:schemeClr val="bg1">
                  <a:lumMod val="50000"/>
                </a:schemeClr>
              </a:solidFill>
            </a:rPr>
            <a:t>Platform (compute, storage, ...)</a:t>
          </a:r>
        </a:p>
      </dgm:t>
    </dgm:pt>
    <dgm:pt modelId="{4389008B-06F0-4649-A57F-5665EE1C3AB1}" type="parTrans" cxnId="{D8C66947-9127-49A7-9C76-F593557004AB}">
      <dgm:prSet/>
      <dgm:spPr/>
      <dgm:t>
        <a:bodyPr/>
        <a:lstStyle/>
        <a:p>
          <a:endParaRPr lang="en-US">
            <a:solidFill>
              <a:schemeClr val="bg1">
                <a:lumMod val="50000"/>
              </a:schemeClr>
            </a:solidFill>
          </a:endParaRPr>
        </a:p>
      </dgm:t>
    </dgm:pt>
    <dgm:pt modelId="{E701C894-6E88-4407-8FDD-655D3C184F60}" type="sibTrans" cxnId="{D8C66947-9127-49A7-9C76-F593557004AB}">
      <dgm:prSet/>
      <dgm:spPr/>
      <dgm:t>
        <a:bodyPr/>
        <a:lstStyle/>
        <a:p>
          <a:endParaRPr lang="en-US">
            <a:solidFill>
              <a:schemeClr val="bg1">
                <a:lumMod val="50000"/>
              </a:schemeClr>
            </a:solidFill>
          </a:endParaRPr>
        </a:p>
      </dgm:t>
    </dgm:pt>
    <dgm:pt modelId="{CA937DCF-456D-44BD-BCD4-37D41DE3C555}" type="pres">
      <dgm:prSet presAssocID="{DB449C4F-8284-4755-AFBF-A6216F86A2F1}" presName="compositeShape" presStyleCnt="0">
        <dgm:presLayoutVars>
          <dgm:chMax val="7"/>
          <dgm:dir/>
          <dgm:resizeHandles val="exact"/>
        </dgm:presLayoutVars>
      </dgm:prSet>
      <dgm:spPr/>
    </dgm:pt>
    <dgm:pt modelId="{B137AC2A-FEA4-4BF4-9CB8-80BD81C8F974}" type="pres">
      <dgm:prSet presAssocID="{DB449C4F-8284-4755-AFBF-A6216F86A2F1}" presName="wedge1" presStyleLbl="node1" presStyleIdx="0" presStyleCnt="3" custLinFactNeighborX="489" custLinFactNeighborY="170"/>
      <dgm:spPr/>
    </dgm:pt>
    <dgm:pt modelId="{CC554FC4-8B1C-4038-841B-373240AA70D7}" type="pres">
      <dgm:prSet presAssocID="{DB449C4F-8284-4755-AFBF-A6216F86A2F1}" presName="wedge1Tx" presStyleLbl="node1" presStyleIdx="0" presStyleCnt="3">
        <dgm:presLayoutVars>
          <dgm:chMax val="0"/>
          <dgm:chPref val="0"/>
          <dgm:bulletEnabled val="1"/>
        </dgm:presLayoutVars>
      </dgm:prSet>
      <dgm:spPr/>
    </dgm:pt>
    <dgm:pt modelId="{F6ED2263-C625-43D7-B47A-FC04E8A76877}" type="pres">
      <dgm:prSet presAssocID="{DB449C4F-8284-4755-AFBF-A6216F86A2F1}" presName="wedge2" presStyleLbl="node1" presStyleIdx="1" presStyleCnt="3"/>
      <dgm:spPr/>
    </dgm:pt>
    <dgm:pt modelId="{A237F50F-176A-44C8-9F5A-FBB71BEF8464}" type="pres">
      <dgm:prSet presAssocID="{DB449C4F-8284-4755-AFBF-A6216F86A2F1}" presName="wedge2Tx" presStyleLbl="node1" presStyleIdx="1" presStyleCnt="3">
        <dgm:presLayoutVars>
          <dgm:chMax val="0"/>
          <dgm:chPref val="0"/>
          <dgm:bulletEnabled val="1"/>
        </dgm:presLayoutVars>
      </dgm:prSet>
      <dgm:spPr/>
    </dgm:pt>
    <dgm:pt modelId="{7CDA394A-3733-4484-A137-E3868D695785}" type="pres">
      <dgm:prSet presAssocID="{DB449C4F-8284-4755-AFBF-A6216F86A2F1}" presName="wedge3" presStyleLbl="node1" presStyleIdx="2" presStyleCnt="3"/>
      <dgm:spPr/>
    </dgm:pt>
    <dgm:pt modelId="{88A9AE55-CFF4-471F-BEAA-4F6070993896}" type="pres">
      <dgm:prSet presAssocID="{DB449C4F-8284-4755-AFBF-A6216F86A2F1}" presName="wedge3Tx" presStyleLbl="node1" presStyleIdx="2" presStyleCnt="3">
        <dgm:presLayoutVars>
          <dgm:chMax val="0"/>
          <dgm:chPref val="0"/>
          <dgm:bulletEnabled val="1"/>
        </dgm:presLayoutVars>
      </dgm:prSet>
      <dgm:spPr/>
    </dgm:pt>
  </dgm:ptLst>
  <dgm:cxnLst>
    <dgm:cxn modelId="{9F318703-AFED-4EF0-A6AB-8085DDD73A2F}" type="presOf" srcId="{DB449C4F-8284-4755-AFBF-A6216F86A2F1}" destId="{CA937DCF-456D-44BD-BCD4-37D41DE3C555}" srcOrd="0" destOrd="0" presId="urn:microsoft.com/office/officeart/2005/8/layout/chart3"/>
    <dgm:cxn modelId="{2530EC15-575D-4319-BE89-AEBA5339F015}" type="presOf" srcId="{3247D6E1-8320-49C7-86F5-5ACEDE05DAA4}" destId="{B137AC2A-FEA4-4BF4-9CB8-80BD81C8F974}" srcOrd="0" destOrd="0" presId="urn:microsoft.com/office/officeart/2005/8/layout/chart3"/>
    <dgm:cxn modelId="{251E1C3A-CFAF-4D32-B55D-5100B01C454A}" type="presOf" srcId="{176E799F-F598-4719-BED5-479F6B8CF59D}" destId="{A237F50F-176A-44C8-9F5A-FBB71BEF8464}" srcOrd="1" destOrd="0" presId="urn:microsoft.com/office/officeart/2005/8/layout/chart3"/>
    <dgm:cxn modelId="{D8C66947-9127-49A7-9C76-F593557004AB}" srcId="{DB449C4F-8284-4755-AFBF-A6216F86A2F1}" destId="{03F82801-1A3A-4B76-B817-5AFF5B29342B}" srcOrd="2" destOrd="0" parTransId="{4389008B-06F0-4649-A57F-5665EE1C3AB1}" sibTransId="{E701C894-6E88-4407-8FDD-655D3C184F60}"/>
    <dgm:cxn modelId="{BDAB7548-95CB-4834-A579-08A758C6142E}" type="presOf" srcId="{3247D6E1-8320-49C7-86F5-5ACEDE05DAA4}" destId="{CC554FC4-8B1C-4038-841B-373240AA70D7}" srcOrd="1" destOrd="0" presId="urn:microsoft.com/office/officeart/2005/8/layout/chart3"/>
    <dgm:cxn modelId="{84238A4A-0232-4332-BF3D-64FA4D7EEF5A}" srcId="{DB449C4F-8284-4755-AFBF-A6216F86A2F1}" destId="{176E799F-F598-4719-BED5-479F6B8CF59D}" srcOrd="1" destOrd="0" parTransId="{24666467-9031-49E3-AD9F-0910E3BCFBE1}" sibTransId="{BB3B99E7-1525-4990-B5FD-BD19D8F3EA3D}"/>
    <dgm:cxn modelId="{5F29B278-CAD6-46F3-BF89-038C8CFFD7D7}" srcId="{DB449C4F-8284-4755-AFBF-A6216F86A2F1}" destId="{3247D6E1-8320-49C7-86F5-5ACEDE05DAA4}" srcOrd="0" destOrd="0" parTransId="{930E756B-D5D6-411D-BC46-D22B6342ABF2}" sibTransId="{CDBA75CD-82CE-4456-9A4E-80EBB589F3C2}"/>
    <dgm:cxn modelId="{2C49507A-0B0B-4908-B2CB-9E13B0F370E9}" type="presOf" srcId="{176E799F-F598-4719-BED5-479F6B8CF59D}" destId="{F6ED2263-C625-43D7-B47A-FC04E8A76877}" srcOrd="0" destOrd="0" presId="urn:microsoft.com/office/officeart/2005/8/layout/chart3"/>
    <dgm:cxn modelId="{E5386B89-3303-41FD-A5B8-19367873E599}" type="presOf" srcId="{03F82801-1A3A-4B76-B817-5AFF5B29342B}" destId="{7CDA394A-3733-4484-A137-E3868D695785}" srcOrd="0" destOrd="0" presId="urn:microsoft.com/office/officeart/2005/8/layout/chart3"/>
    <dgm:cxn modelId="{847CE9B5-25C3-48C7-9873-A8DB4A15EBFF}" type="presOf" srcId="{03F82801-1A3A-4B76-B817-5AFF5B29342B}" destId="{88A9AE55-CFF4-471F-BEAA-4F6070993896}" srcOrd="1" destOrd="0" presId="urn:microsoft.com/office/officeart/2005/8/layout/chart3"/>
    <dgm:cxn modelId="{285E7F7A-FF0F-4421-A60D-9621B6B0A645}" type="presParOf" srcId="{CA937DCF-456D-44BD-BCD4-37D41DE3C555}" destId="{B137AC2A-FEA4-4BF4-9CB8-80BD81C8F974}" srcOrd="0" destOrd="0" presId="urn:microsoft.com/office/officeart/2005/8/layout/chart3"/>
    <dgm:cxn modelId="{5A6014A9-BC80-44A8-A9D8-85E59C38E176}" type="presParOf" srcId="{CA937DCF-456D-44BD-BCD4-37D41DE3C555}" destId="{CC554FC4-8B1C-4038-841B-373240AA70D7}" srcOrd="1" destOrd="0" presId="urn:microsoft.com/office/officeart/2005/8/layout/chart3"/>
    <dgm:cxn modelId="{A20DC717-566D-4B84-9F56-7C96A5126A39}" type="presParOf" srcId="{CA937DCF-456D-44BD-BCD4-37D41DE3C555}" destId="{F6ED2263-C625-43D7-B47A-FC04E8A76877}" srcOrd="2" destOrd="0" presId="urn:microsoft.com/office/officeart/2005/8/layout/chart3"/>
    <dgm:cxn modelId="{E68904FF-9A6A-4AB5-8509-526CA8A55648}" type="presParOf" srcId="{CA937DCF-456D-44BD-BCD4-37D41DE3C555}" destId="{A237F50F-176A-44C8-9F5A-FBB71BEF8464}" srcOrd="3" destOrd="0" presId="urn:microsoft.com/office/officeart/2005/8/layout/chart3"/>
    <dgm:cxn modelId="{954D5C86-3A98-4D47-ADC2-99D5456D255D}" type="presParOf" srcId="{CA937DCF-456D-44BD-BCD4-37D41DE3C555}" destId="{7CDA394A-3733-4484-A137-E3868D695785}" srcOrd="4" destOrd="0" presId="urn:microsoft.com/office/officeart/2005/8/layout/chart3"/>
    <dgm:cxn modelId="{E62C27D5-5997-4F1B-9B36-B557FD205FCE}" type="presParOf" srcId="{CA937DCF-456D-44BD-BCD4-37D41DE3C555}" destId="{88A9AE55-CFF4-471F-BEAA-4F6070993896}"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200" dirty="0">
              <a:latin typeface="+mj-lt"/>
            </a:rPr>
            <a:t>Organization</a:t>
          </a:r>
        </a:p>
      </dgm:t>
    </dgm:pt>
    <dgm:pt modelId="{33651C6C-422D-4A35-9D97-74909E3A608D}" type="parTrans" cxnId="{DA88983C-9501-43A6-ABCD-68E210B42F5C}">
      <dgm:prSet/>
      <dgm:spPr/>
      <dgm:t>
        <a:bodyPr/>
        <a:lstStyle/>
        <a:p>
          <a:endParaRPr lang="en-US" sz="12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2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200" dirty="0">
              <a:latin typeface="+mj-lt"/>
            </a:rPr>
            <a:t>Collaboration</a:t>
          </a:r>
        </a:p>
      </dgm:t>
    </dgm:pt>
    <dgm:pt modelId="{2E249499-19BC-466F-A5EB-0D64CF50EF6F}" type="parTrans" cxnId="{C9BE5EC1-5ED2-4C09-8E24-BB05BE6301F0}">
      <dgm:prSet/>
      <dgm:spPr/>
      <dgm:t>
        <a:bodyPr/>
        <a:lstStyle/>
        <a:p>
          <a:endParaRPr lang="en-US" sz="12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2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200" dirty="0">
              <a:latin typeface="+mj-lt"/>
            </a:rPr>
            <a:t>Quality</a:t>
          </a:r>
        </a:p>
      </dgm:t>
    </dgm:pt>
    <dgm:pt modelId="{D707E314-2EA5-426E-A930-4018C5802B87}" type="parTrans" cxnId="{C4C3FD49-6836-4B36-B68C-05AF783BBF9A}">
      <dgm:prSet/>
      <dgm:spPr/>
      <dgm:t>
        <a:bodyPr/>
        <a:lstStyle/>
        <a:p>
          <a:endParaRPr lang="en-US" sz="12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2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200" dirty="0">
              <a:latin typeface="+mj-lt"/>
            </a:rPr>
            <a:t>Knowledge Accumulation</a:t>
          </a:r>
        </a:p>
      </dgm:t>
    </dgm:pt>
    <dgm:pt modelId="{F8875274-7E14-4D12-AB9C-BD4D92163BBE}" type="parTrans" cxnId="{0C770BE7-6A7C-40F7-9F82-0D637F6D068C}">
      <dgm:prSet/>
      <dgm:spPr/>
      <dgm:t>
        <a:bodyPr/>
        <a:lstStyle/>
        <a:p>
          <a:endParaRPr lang="en-US" sz="12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2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200" dirty="0">
              <a:latin typeface="+mj-lt"/>
            </a:rPr>
            <a:t>Agility</a:t>
          </a:r>
        </a:p>
      </dgm:t>
    </dgm:pt>
    <dgm:pt modelId="{CFBB0A84-110D-46E5-B6A4-D21F3C128596}" type="parTrans" cxnId="{259C7B72-A0FC-4F51-995D-DEFFAED64F09}">
      <dgm:prSet/>
      <dgm:spPr/>
      <dgm:t>
        <a:bodyPr/>
        <a:lstStyle/>
        <a:p>
          <a:endParaRPr lang="en-US" sz="12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2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AC2A-FEA4-4BF4-9CB8-80BD81C8F974}">
      <dsp:nvSpPr>
        <dsp:cNvPr id="0" name=""/>
        <dsp:cNvSpPr/>
      </dsp:nvSpPr>
      <dsp:spPr>
        <a:xfrm>
          <a:off x="1023309" y="226623"/>
          <a:ext cx="2761772" cy="2761772"/>
        </a:xfrm>
        <a:prstGeom prst="pie">
          <a:avLst>
            <a:gd name="adj1" fmla="val 16200000"/>
            <a:gd name="adj2" fmla="val 180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Process</a:t>
          </a:r>
        </a:p>
      </dsp:txBody>
      <dsp:txXfrm>
        <a:off x="2524858" y="736235"/>
        <a:ext cx="937029" cy="920590"/>
      </dsp:txXfrm>
    </dsp:sp>
    <dsp:sp modelId="{F6ED2263-C625-43D7-B47A-FC04E8A76877}">
      <dsp:nvSpPr>
        <dsp:cNvPr id="0" name=""/>
        <dsp:cNvSpPr/>
      </dsp:nvSpPr>
      <dsp:spPr>
        <a:xfrm>
          <a:off x="867441" y="304123"/>
          <a:ext cx="2761772" cy="2761772"/>
        </a:xfrm>
        <a:prstGeom prst="pie">
          <a:avLst>
            <a:gd name="adj1" fmla="val 1800000"/>
            <a:gd name="adj2" fmla="val 9000000"/>
          </a:avLst>
        </a:prstGeom>
        <a:solidFill>
          <a:schemeClr val="accent4">
            <a:hueOff val="-5801646"/>
            <a:satOff val="-50000"/>
            <a:lumOff val="1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Tools (algos, IDEs, workbench)</a:t>
          </a:r>
        </a:p>
      </dsp:txBody>
      <dsp:txXfrm>
        <a:off x="1623641" y="2046670"/>
        <a:ext cx="1249373" cy="854834"/>
      </dsp:txXfrm>
    </dsp:sp>
    <dsp:sp modelId="{7CDA394A-3733-4484-A137-E3868D695785}">
      <dsp:nvSpPr>
        <dsp:cNvPr id="0" name=""/>
        <dsp:cNvSpPr/>
      </dsp:nvSpPr>
      <dsp:spPr>
        <a:xfrm>
          <a:off x="867441" y="304123"/>
          <a:ext cx="2761772" cy="2761772"/>
        </a:xfrm>
        <a:prstGeom prst="pie">
          <a:avLst>
            <a:gd name="adj1" fmla="val 9000000"/>
            <a:gd name="adj2" fmla="val 16200000"/>
          </a:avLst>
        </a:prstGeom>
        <a:solidFill>
          <a:schemeClr val="accent4">
            <a:hueOff val="-11603293"/>
            <a:satOff val="-100000"/>
            <a:lumOff val="3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Platform (compute, storage, ...)</a:t>
          </a:r>
        </a:p>
      </dsp:txBody>
      <dsp:txXfrm>
        <a:off x="1163345" y="846614"/>
        <a:ext cx="937029" cy="920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3762793" y="-577991"/>
          <a:ext cx="4485004" cy="4485004"/>
        </a:xfrm>
        <a:prstGeom prst="blockArc">
          <a:avLst>
            <a:gd name="adj1" fmla="val 18900000"/>
            <a:gd name="adj2" fmla="val 2700000"/>
            <a:gd name="adj3" fmla="val 482"/>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316621" y="207997"/>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Organization</a:t>
          </a:r>
        </a:p>
      </dsp:txBody>
      <dsp:txXfrm>
        <a:off x="316621" y="207997"/>
        <a:ext cx="2497153" cy="416260"/>
      </dsp:txXfrm>
    </dsp:sp>
    <dsp:sp modelId="{240EC60C-62E5-40AA-B5AD-062BB47C7673}">
      <dsp:nvSpPr>
        <dsp:cNvPr id="0" name=""/>
        <dsp:cNvSpPr/>
      </dsp:nvSpPr>
      <dsp:spPr>
        <a:xfrm>
          <a:off x="56458" y="155964"/>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614901" y="832188"/>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Collaboration</a:t>
          </a:r>
        </a:p>
      </dsp:txBody>
      <dsp:txXfrm>
        <a:off x="614901" y="832188"/>
        <a:ext cx="2198873" cy="416260"/>
      </dsp:txXfrm>
    </dsp:sp>
    <dsp:sp modelId="{E48CAF78-AD1B-4DDD-8AFD-3F5F4F4C8A31}">
      <dsp:nvSpPr>
        <dsp:cNvPr id="0" name=""/>
        <dsp:cNvSpPr/>
      </dsp:nvSpPr>
      <dsp:spPr>
        <a:xfrm>
          <a:off x="354739" y="780156"/>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706450" y="1456380"/>
          <a:ext cx="2107325"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Quality</a:t>
          </a:r>
        </a:p>
      </dsp:txBody>
      <dsp:txXfrm>
        <a:off x="706450" y="1456380"/>
        <a:ext cx="2107325" cy="416260"/>
      </dsp:txXfrm>
    </dsp:sp>
    <dsp:sp modelId="{BF165C5B-138D-4313-A010-4D87B469302B}">
      <dsp:nvSpPr>
        <dsp:cNvPr id="0" name=""/>
        <dsp:cNvSpPr/>
      </dsp:nvSpPr>
      <dsp:spPr>
        <a:xfrm>
          <a:off x="446287" y="1404347"/>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614901" y="2080571"/>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Knowledge Accumulation</a:t>
          </a:r>
        </a:p>
      </dsp:txBody>
      <dsp:txXfrm>
        <a:off x="614901" y="2080571"/>
        <a:ext cx="2198873" cy="416260"/>
      </dsp:txXfrm>
    </dsp:sp>
    <dsp:sp modelId="{91FC7AF5-EB1D-4C2A-8BA9-136E6BE1B381}">
      <dsp:nvSpPr>
        <dsp:cNvPr id="0" name=""/>
        <dsp:cNvSpPr/>
      </dsp:nvSpPr>
      <dsp:spPr>
        <a:xfrm>
          <a:off x="354739" y="2028538"/>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316621" y="2704762"/>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Agility</a:t>
          </a:r>
        </a:p>
      </dsp:txBody>
      <dsp:txXfrm>
        <a:off x="316621" y="2704762"/>
        <a:ext cx="2497153" cy="416260"/>
      </dsp:txXfrm>
    </dsp:sp>
    <dsp:sp modelId="{C878AEDF-F517-47BB-B4A7-FD2C24015AC6}">
      <dsp:nvSpPr>
        <dsp:cNvPr id="0" name=""/>
        <dsp:cNvSpPr/>
      </dsp:nvSpPr>
      <dsp:spPr>
        <a:xfrm>
          <a:off x="56458" y="2652730"/>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D74121AE-9C4B-455E-888D-F64DA3BD8532}" type="datetimeFigureOut">
              <a:rPr lang="en-US" smtClean="0"/>
              <a:t>4/28/2018</a:t>
            </a:fld>
            <a:endParaRPr lang="en-US" dirty="0"/>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1860BF5-1C76-43AF-BFB9-473BFAB36F01}" type="slidenum">
              <a:rPr lang="en-US" smtClean="0"/>
              <a:t>‹#›</a:t>
            </a:fld>
            <a:endParaRPr lang="en-US" dirty="0"/>
          </a:p>
        </p:txBody>
      </p:sp>
    </p:spTree>
    <p:extLst>
      <p:ext uri="{BB962C8B-B14F-4D97-AF65-F5344CB8AC3E}">
        <p14:creationId xmlns:p14="http://schemas.microsoft.com/office/powerpoint/2010/main" val="3583221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1</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85074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637F3FE6-6118-41D7-9938-DA47AE7F7772}"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11</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31380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DE5B312F-BB93-41C3-81C7-135A184CA582}"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12</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442925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57238"/>
            <a:ext cx="2573337" cy="1928812"/>
          </a:xfrm>
        </p:spPr>
      </p:sp>
      <p:sp>
        <p:nvSpPr>
          <p:cNvPr id="3" name="Notes Placeholder 2"/>
          <p:cNvSpPr>
            <a:spLocks noGrp="1"/>
          </p:cNvSpPr>
          <p:nvPr>
            <p:ph type="body" idx="1"/>
          </p:nvPr>
        </p:nvSpPr>
        <p:spPr/>
        <p:txBody>
          <a:bodyPr/>
          <a:lstStyle/>
          <a:p>
            <a:pPr marL="255451" indent="-255451">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13</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67352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A241A46D-AFC7-494C-ACFC-6A783FFBE989}"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14</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67846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16</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84709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86002">
              <a:defRPr/>
            </a:pPr>
            <a:fld id="{07525D1A-9CA5-4E94-B922-48D4C7E4CB42}" type="slidenum">
              <a:rPr lang="en-US" sz="1400">
                <a:solidFill>
                  <a:prstClr val="black"/>
                </a:solidFill>
                <a:latin typeface="Segoe UI" pitchFamily="34" charset="0"/>
              </a:rPr>
              <a:pPr defTabSz="986002">
                <a:defRPr/>
              </a:pPr>
              <a:t>17</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557340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62105">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50763" defTabSz="1040878"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62105">
              <a:defRPr/>
            </a:pPr>
            <a:fld id="{64CFA94A-519F-445C-B30C-9E76FA6A2031}" type="datetime8">
              <a:rPr lang="en-US" sz="1400">
                <a:solidFill>
                  <a:prstClr val="black"/>
                </a:solidFill>
                <a:latin typeface="Segoe UI" pitchFamily="34" charset="0"/>
              </a:rPr>
              <a:pPr defTabSz="1062105">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62105">
              <a:defRPr/>
            </a:pPr>
            <a:fld id="{B4008EB6-D09E-4580-8CD6-DDB14511944F}" type="slidenum">
              <a:rPr lang="en-US" sz="1400">
                <a:solidFill>
                  <a:prstClr val="black"/>
                </a:solidFill>
                <a:latin typeface="Segoe UI" pitchFamily="34" charset="0"/>
              </a:rPr>
              <a:pPr defTabSz="1062105">
                <a:defRPr/>
              </a:pPr>
              <a:t>18</a:t>
            </a:fld>
            <a:endParaRPr lang="en-US" sz="1400" dirty="0">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defTabSz="1042303">
              <a:defRPr/>
            </a:pPr>
            <a:r>
              <a:rPr lang="en-US" sz="2000" dirty="0">
                <a:solidFill>
                  <a:srgbClr val="FFFFFF"/>
                </a:solidFill>
                <a:latin typeface="Segoe UI Light"/>
              </a:rPr>
              <a:t>Docker container based deployment allows:</a:t>
            </a:r>
          </a:p>
          <a:p>
            <a:pPr marL="521151" lvl="1" defTabSz="1042303">
              <a:defRPr/>
            </a:pPr>
            <a:r>
              <a:rPr lang="en-US" sz="1800" dirty="0">
                <a:solidFill>
                  <a:srgbClr val="FFFFFF"/>
                </a:solidFill>
                <a:latin typeface="Segoe UI Light"/>
              </a:rPr>
              <a:t>Single node deployment (cloud/on prem)</a:t>
            </a:r>
          </a:p>
          <a:p>
            <a:pPr marL="521151" lvl="1" defTabSz="1042303">
              <a:defRPr/>
            </a:pPr>
            <a:r>
              <a:rPr lang="en-US" sz="1800" dirty="0">
                <a:solidFill>
                  <a:srgbClr val="FFFFFF"/>
                </a:solidFill>
                <a:latin typeface="Segoe UI Light"/>
              </a:rPr>
              <a:t>Clustered deployments via Azure Container Service </a:t>
            </a:r>
          </a:p>
          <a:p>
            <a:pPr marL="1042303" lvl="2" defTabSz="1042303">
              <a:defRPr/>
            </a:pPr>
            <a:r>
              <a:rPr lang="en-US" sz="1600" dirty="0">
                <a:solidFill>
                  <a:srgbClr val="FFFFFF"/>
                </a:solidFill>
                <a:latin typeface="Segoe UI Light"/>
              </a:rPr>
              <a:t>public preview target of 10k RPS on ACS cluster configuration</a:t>
            </a:r>
          </a:p>
          <a:p>
            <a:pPr marL="1042303" lvl="2" defTabSz="1042303">
              <a:defRPr/>
            </a:pPr>
            <a:r>
              <a:rPr lang="en-US" sz="1600" dirty="0">
                <a:solidFill>
                  <a:srgbClr val="FFFFFF"/>
                </a:solidFill>
                <a:latin typeface="Segoe UI Light"/>
              </a:rPr>
              <a:t>Currently have published models (via TLC) with &lt;10ms latency</a:t>
            </a:r>
          </a:p>
          <a:p>
            <a:pPr marL="521151" lvl="1" defTabSz="1042303">
              <a:defRPr/>
            </a:pPr>
            <a:r>
              <a:rPr lang="en-US" sz="1800" dirty="0">
                <a:solidFill>
                  <a:srgbClr val="FFFFFF"/>
                </a:solidFill>
                <a:latin typeface="Segoe UI Light"/>
              </a:rPr>
              <a:t>Edge deployment via Azure IOT Edge </a:t>
            </a:r>
          </a:p>
          <a:p>
            <a:pPr marL="521151" lvl="1" defTabSz="1042303">
              <a:defRPr/>
            </a:pPr>
            <a:r>
              <a:rPr lang="en-US" sz="1800" dirty="0">
                <a:solidFill>
                  <a:srgbClr val="FFFFFF"/>
                </a:solidFill>
                <a:latin typeface="Segoe UI Light"/>
              </a:rPr>
              <a:t>Microsoft ML Server on-premises</a:t>
            </a:r>
          </a:p>
          <a:p>
            <a:endParaRPr lang="en-US" dirty="0"/>
          </a:p>
          <a:p>
            <a:pPr defTabSz="1042303">
              <a:defRPr/>
            </a:pPr>
            <a:r>
              <a:rPr lang="en-US" sz="2000" dirty="0">
                <a:solidFill>
                  <a:srgbClr val="FFFFFF"/>
                </a:solidFill>
                <a:latin typeface="Segoe UI Light"/>
              </a:rPr>
              <a:t>Other deployment options</a:t>
            </a:r>
          </a:p>
          <a:p>
            <a:pPr marL="521151" lvl="1" defTabSz="1042303">
              <a:defRPr/>
            </a:pPr>
            <a:r>
              <a:rPr lang="en-US" sz="1800" dirty="0">
                <a:solidFill>
                  <a:srgbClr val="FFFFFF"/>
                </a:solidFill>
                <a:latin typeface="Segoe UI Light"/>
              </a:rPr>
              <a:t>Spark clusters</a:t>
            </a:r>
          </a:p>
          <a:p>
            <a:pPr marL="521151" lvl="1" defTabSz="1042303">
              <a:defRPr/>
            </a:pPr>
            <a:r>
              <a:rPr lang="en-US" sz="1800" dirty="0">
                <a:solidFill>
                  <a:srgbClr val="FFFFFF"/>
                </a:solidFill>
                <a:latin typeface="Segoe UI Light"/>
              </a:rPr>
              <a:t>Data engines:</a:t>
            </a:r>
          </a:p>
          <a:p>
            <a:pPr marL="1042303" lvl="2" defTabSz="1042303">
              <a:defRPr/>
            </a:pPr>
            <a:r>
              <a:rPr lang="en-US" sz="1600" dirty="0">
                <a:solidFill>
                  <a:srgbClr val="FFFFFF"/>
                </a:solidFill>
                <a:latin typeface="Segoe UI Light"/>
              </a:rPr>
              <a:t>SQL </a:t>
            </a:r>
          </a:p>
          <a:p>
            <a:pPr marL="1042303" lvl="2" defTabSz="1042303">
              <a:defRPr/>
            </a:pPr>
            <a:r>
              <a:rPr lang="en-US" sz="1600" strike="sngStrike" dirty="0">
                <a:solidFill>
                  <a:srgbClr val="FFFFFF"/>
                </a:solidFill>
                <a:latin typeface="Segoe UI Light"/>
              </a:rPr>
              <a:t>CosmosDB (roadmap)</a:t>
            </a:r>
          </a:p>
          <a:p>
            <a:pPr marL="1042303" lvl="2" defTabSz="1042303">
              <a:defRPr/>
            </a:pPr>
            <a:r>
              <a:rPr lang="en-US" sz="1600" strike="sngStrike" dirty="0">
                <a:solidFill>
                  <a:srgbClr val="FFFFFF"/>
                </a:solidFill>
                <a:latin typeface="Segoe UI Light"/>
              </a:rPr>
              <a:t>U-SQL (roadmap) </a:t>
            </a:r>
          </a:p>
          <a:p>
            <a:pPr marL="521151" lvl="1" defTabSz="1042303">
              <a:defRPr/>
            </a:pPr>
            <a:r>
              <a:rPr lang="en-US" sz="1800" strike="sngStrike" dirty="0">
                <a:solidFill>
                  <a:srgbClr val="FFFFFF"/>
                </a:solidFill>
                <a:latin typeface="Segoe UI Light"/>
              </a:rPr>
              <a:t>FPGAs (roadmap) </a:t>
            </a:r>
          </a:p>
          <a:p>
            <a:pPr marL="521151" lvl="1" defTabSz="1042303">
              <a:defRPr/>
            </a:pPr>
            <a:r>
              <a:rPr lang="en-US" sz="1800" strike="sngStrike" dirty="0">
                <a:solidFill>
                  <a:srgbClr val="FFFFFF"/>
                </a:solidFill>
                <a:latin typeface="Segoe UI Light"/>
              </a:rPr>
              <a:t>Serverless (roadmap) </a:t>
            </a:r>
            <a:endParaRPr lang="en-US" sz="1400" strike="sngStrike" dirty="0">
              <a:solidFill>
                <a:srgbClr val="FFFFFF"/>
              </a:solidFill>
              <a:latin typeface="Segoe UI Light"/>
            </a:endParaRPr>
          </a:p>
          <a:p>
            <a:endParaRPr lang="en-US" dirty="0"/>
          </a:p>
          <a:p>
            <a:endParaRPr lang="en-US" dirty="0"/>
          </a:p>
          <a:p>
            <a:endParaRPr lang="en-US" dirty="0"/>
          </a:p>
          <a:p>
            <a:endParaRPr lang="en-US" dirty="0"/>
          </a:p>
          <a:p>
            <a:endParaRPr lang="en-US" dirty="0"/>
          </a:p>
          <a:p>
            <a:r>
              <a:rPr lang="en-US" dirty="0"/>
              <a:t>Docker logo</a:t>
            </a:r>
          </a:p>
          <a:p>
            <a:pPr marL="191589" indent="-191589">
              <a:buFont typeface="Arial" panose="020B0604020202020204" pitchFamily="34" charset="0"/>
              <a:buChar char="•"/>
            </a:pPr>
            <a:r>
              <a:rPr lang="en-US" dirty="0"/>
              <a:t>Single node (on prem, cloud</a:t>
            </a:r>
          </a:p>
          <a:p>
            <a:pPr marL="191589" indent="-191589">
              <a:buFont typeface="Arial" panose="020B0604020202020204" pitchFamily="34" charset="0"/>
              <a:buChar char="•"/>
            </a:pPr>
            <a:r>
              <a:rPr lang="en-US" dirty="0"/>
              <a:t>ACS</a:t>
            </a:r>
          </a:p>
          <a:p>
            <a:pPr marL="191589" indent="-191589">
              <a:buFont typeface="Arial" panose="020B0604020202020204" pitchFamily="34" charset="0"/>
              <a:buChar char="•"/>
            </a:pPr>
            <a:r>
              <a:rPr lang="en-US" dirty="0"/>
              <a:t>Edge</a:t>
            </a:r>
          </a:p>
          <a:p>
            <a:pPr marL="191589" indent="-191589">
              <a:buFont typeface="Arial" panose="020B0604020202020204" pitchFamily="34" charset="0"/>
              <a:buChar char="•"/>
            </a:pPr>
            <a:r>
              <a:rPr lang="en-US" dirty="0"/>
              <a:t>MSFT ML Services</a:t>
            </a:r>
          </a:p>
          <a:p>
            <a:pPr marL="191589" indent="-191589">
              <a:buFont typeface="Arial" panose="020B0604020202020204" pitchFamily="34" charset="0"/>
              <a:buChar char="•"/>
            </a:pPr>
            <a:r>
              <a:rPr lang="en-US" dirty="0"/>
              <a:t>Spark cluster</a:t>
            </a:r>
          </a:p>
          <a:p>
            <a:pPr marL="191589" indent="-191589">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84465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pPr defTabSz="986002">
              <a:defRPr/>
            </a:pPr>
            <a:fld id="{4484ABEE-72D2-4711-B507-13A06E438805}" type="slidenum">
              <a:rPr lang="en-US" sz="1400">
                <a:solidFill>
                  <a:prstClr val="black"/>
                </a:solidFill>
                <a:latin typeface="Segoe UI" pitchFamily="34" charset="0"/>
              </a:rPr>
              <a:pPr defTabSz="986002">
                <a:defRPr/>
              </a:pPr>
              <a:t>19</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4261041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49C2287-ECD0-4A55-9234-8A285F924AD2}" type="datetime8">
              <a:rPr lang="en-US" sz="1400">
                <a:solidFill>
                  <a:prstClr val="black"/>
                </a:solidFill>
                <a:latin typeface="Segoe UI" pitchFamily="34" charset="0"/>
              </a:rPr>
              <a:pPr defTabSz="1042303">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20</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56222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A11C92F7-E87C-485A-BB33-34448ED3971C}"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21</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21544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A11C92F7-E87C-485A-BB33-34448ED3971C}"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3</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99877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22</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773039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23</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055493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30</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12646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39</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82991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4</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33977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DD599A15-3897-428E-9F21-97B2CC21586F}"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5</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24178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35F6008D-6F1A-41A6-8880-D6DCCB9D08F1}"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6</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54797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5C6AF9B4-10ED-43E3-86AD-36DD2CE7A5FD}"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7</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168626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226FB909-92B0-4CE3-A1C7-3C5A5E1056C5}"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8</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6796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F936F4C1-9439-4C94-A971-F3904E6486CE}"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9</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00403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B16448FD-B4E2-4367-945C-9AF15DFD8C69}" type="datetime8">
              <a:rPr lang="en-US" sz="1400">
                <a:solidFill>
                  <a:prstClr val="black"/>
                </a:solidFill>
                <a:latin typeface="Segoe UI" pitchFamily="34" charset="0"/>
              </a:rPr>
              <a:pPr defTabSz="986002">
                <a:defRPr/>
              </a:pPr>
              <a:t>4/28/2018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10</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371017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96743"/>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91130"/>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3469777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963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1187644"/>
            <a:ext cx="8741309" cy="17464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33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dirty="0"/>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dirty="0"/>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dirty="0"/>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dirty="0"/>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92495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dirty="0"/>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013740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95924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29" y="1406078"/>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4571999"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3197079"/>
            <a:ext cx="4033912" cy="3369853"/>
          </a:xfrm>
        </p:spPr>
        <p:txBody>
          <a:bodyPr lIns="182880" tIns="146304" rIns="182880" bIns="146304">
            <a:noAutofit/>
          </a:bodyPr>
          <a:lstStyle>
            <a:lvl1pPr marL="0" indent="0">
              <a:buNone/>
              <a:defRPr sz="1765">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4572000" y="4773828"/>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779093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6528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379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54774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7991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425993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dirty="0"/>
              <a:t>Click to edit Master title style</a:t>
            </a:r>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346032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8214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64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2708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341169" y="470067"/>
            <a:ext cx="1056059" cy="300619"/>
          </a:xfrm>
          <a:prstGeom prst="rect">
            <a:avLst/>
          </a:prstGeom>
        </p:spPr>
      </p:pic>
    </p:spTree>
    <p:extLst>
      <p:ext uri="{BB962C8B-B14F-4D97-AF65-F5344CB8AC3E}">
        <p14:creationId xmlns:p14="http://schemas.microsoft.com/office/powerpoint/2010/main" val="2612025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835075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87621"/>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82008"/>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1939025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96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4"/>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564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3815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2495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4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662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628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691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597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46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565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99306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07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470067"/>
            <a:ext cx="1067477" cy="304828"/>
          </a:xfrm>
          <a:prstGeom prst="rect">
            <a:avLst/>
          </a:prstGeom>
        </p:spPr>
      </p:pic>
    </p:spTree>
    <p:extLst>
      <p:ext uri="{BB962C8B-B14F-4D97-AF65-F5344CB8AC3E}">
        <p14:creationId xmlns:p14="http://schemas.microsoft.com/office/powerpoint/2010/main" val="1640054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6537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635896"/>
            <a:ext cx="2016956" cy="4931036"/>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398492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1800" b="0" i="0" u="none" strike="noStrike" kern="1200" cap="all" spc="6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9274816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522958" y="2562333"/>
            <a:ext cx="3836770" cy="886397"/>
          </a:xfrm>
        </p:spPr>
        <p:txBody>
          <a:bodyPr wrap="square" lIns="91440" rIns="91440" anchor="b" anchorCtr="0">
            <a:spAutoFit/>
          </a:bodyPr>
          <a:lstStyle>
            <a:lvl1pPr>
              <a:defRPr lang="en-US" sz="2400" kern="0" spc="37">
                <a:solidFill>
                  <a:srgbClr val="0078D7"/>
                </a:solidFill>
                <a:latin typeface="Segoe UI Semilight" charset="0"/>
                <a:ea typeface="Segoe UI Semilight" charset="0"/>
                <a:cs typeface="Segoe UI Semilight" charset="0"/>
              </a:defRPr>
            </a:lvl1pPr>
          </a:lstStyle>
          <a:p>
            <a:pPr marL="0" lvl="0" defTabSz="685515"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522959" y="3510463"/>
            <a:ext cx="323598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4587620" y="0"/>
            <a:ext cx="4556381" cy="55130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522958" y="3695664"/>
            <a:ext cx="3235987" cy="1034129"/>
          </a:xfrm>
        </p:spPr>
        <p:txBody>
          <a:bodyPr lIns="91440" rIns="91440"/>
          <a:lstStyle>
            <a:lvl1pPr>
              <a:spcBef>
                <a:spcPts val="150"/>
              </a:spcBef>
              <a:spcAft>
                <a:spcPts val="900"/>
              </a:spcAft>
              <a:defRPr lang="en-US" sz="900" b="1" kern="1200" spc="127" dirty="0" smtClean="0">
                <a:solidFill>
                  <a:srgbClr val="505050"/>
                </a:solidFill>
                <a:latin typeface="Segoe UI Semibold" charset="0"/>
                <a:ea typeface="Segoe UI Semibold" charset="0"/>
                <a:cs typeface="Segoe UI Semibold" charset="0"/>
              </a:defRPr>
            </a:lvl1pPr>
            <a:lvl2pPr>
              <a:defRPr lang="en-US" sz="900" b="1" kern="1200" spc="127" dirty="0" smtClean="0">
                <a:solidFill>
                  <a:srgbClr val="505050"/>
                </a:solidFill>
                <a:latin typeface="Segoe UI Semibold" charset="0"/>
                <a:ea typeface="Segoe UI Semibold" charset="0"/>
                <a:cs typeface="Segoe UI Semibold" charset="0"/>
              </a:defRPr>
            </a:lvl2pPr>
            <a:lvl3pPr>
              <a:defRPr lang="en-US" sz="900" b="1" kern="1200" spc="127" dirty="0" smtClean="0">
                <a:solidFill>
                  <a:srgbClr val="505050"/>
                </a:solidFill>
                <a:latin typeface="Segoe UI Semibold" charset="0"/>
                <a:ea typeface="Segoe UI Semibold" charset="0"/>
                <a:cs typeface="Segoe UI Semibold" charset="0"/>
              </a:defRPr>
            </a:lvl3pPr>
            <a:lvl4pPr>
              <a:defRPr lang="en-US" sz="900" b="1" kern="1200" spc="127" dirty="0" smtClean="0">
                <a:solidFill>
                  <a:srgbClr val="505050"/>
                </a:solidFill>
                <a:latin typeface="Segoe UI Semibold" charset="0"/>
                <a:ea typeface="Segoe UI Semibold" charset="0"/>
                <a:cs typeface="Segoe UI Semibold" charset="0"/>
              </a:defRPr>
            </a:lvl4pPr>
            <a:lvl5pPr>
              <a:defRPr lang="en-US" sz="900" b="1" kern="1200" spc="127"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0386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4572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685739">
              <a:defRPr/>
            </a:pPr>
            <a:endParaRPr lang="en-US" sz="1350" kern="0" dirty="0">
              <a:solidFill>
                <a:prstClr val="white"/>
              </a:solidFill>
              <a:latin typeface="Segoe UI"/>
            </a:endParaRPr>
          </a:p>
        </p:txBody>
      </p:sp>
      <p:sp>
        <p:nvSpPr>
          <p:cNvPr id="2" name="Title 1"/>
          <p:cNvSpPr>
            <a:spLocks noGrp="1"/>
          </p:cNvSpPr>
          <p:nvPr>
            <p:ph type="title"/>
          </p:nvPr>
        </p:nvSpPr>
        <p:spPr>
          <a:xfrm>
            <a:off x="201930" y="289513"/>
            <a:ext cx="4201990"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0572202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2.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6B96F-CA7B-401F-A6B4-00A9BBE234C9}" type="datetimeFigureOut">
              <a:rPr lang="en-US" smtClean="0"/>
              <a:pPr/>
              <a:t>4/28/2018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66965-106F-4805-9FFA-3EFEC736C70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6569149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74951612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gif"/><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1841" y="1935495"/>
            <a:ext cx="8133124" cy="2134877"/>
          </a:xfrm>
        </p:spPr>
        <p:txBody>
          <a:bodyPr/>
          <a:lstStyle/>
          <a:p>
            <a:r>
              <a:rPr lang="en-US" sz="3200" dirty="0"/>
              <a:t>Developing and deploying NLP services on the cloud using Azure ML and the Team Data Science Process</a:t>
            </a:r>
            <a:endParaRPr lang="en-US" sz="2800" i="1"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432438" y="3933239"/>
            <a:ext cx="4145965" cy="1008478"/>
          </a:xfrm>
        </p:spPr>
        <p:txBody>
          <a:bodyPr/>
          <a:lstStyle/>
          <a:p>
            <a:r>
              <a:rPr lang="en-US" sz="2059" dirty="0"/>
              <a:t>Debraj GuhaThakurta</a:t>
            </a:r>
          </a:p>
          <a:p>
            <a:r>
              <a:rPr lang="en-US" sz="1176" dirty="0"/>
              <a:t>Cloud &amp; AI</a:t>
            </a:r>
          </a:p>
          <a:p>
            <a:r>
              <a:rPr lang="en-US" sz="1176"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0"/>
            <a:ext cx="335674"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1</a:t>
            </a:fld>
            <a:endParaRPr lang="en-US" sz="1324" dirty="0">
              <a:gradFill>
                <a:gsLst>
                  <a:gs pos="2917">
                    <a:srgbClr val="FFFFFF"/>
                  </a:gs>
                  <a:gs pos="30000">
                    <a:srgbClr val="FFFFFF"/>
                  </a:gs>
                </a:gsLst>
                <a:lin ang="5400000" scaled="0"/>
              </a:gradFill>
              <a:latin typeface="Segoe UI Semilight"/>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5748558" y="3933239"/>
            <a:ext cx="2969407" cy="907043"/>
          </a:xfrm>
          <a:prstGeom prst="rect">
            <a:avLst/>
          </a:prstGeom>
        </p:spPr>
        <p:txBody>
          <a:bodyPr wrap="square">
            <a:spAutoFit/>
          </a:bodyPr>
          <a:lstStyle/>
          <a:p>
            <a:pPr algn="r" defTabSz="685845"/>
            <a:r>
              <a:rPr lang="en-US" sz="2059" dirty="0">
                <a:solidFill>
                  <a:srgbClr val="FFFFFF"/>
                </a:solidFill>
                <a:latin typeface="Segoe UI Semilight"/>
              </a:rPr>
              <a:t>Global Artificial Intelligence Conference</a:t>
            </a:r>
            <a:br>
              <a:rPr lang="en-US" sz="2059" dirty="0">
                <a:solidFill>
                  <a:srgbClr val="FFFFFF"/>
                </a:solidFill>
                <a:latin typeface="Segoe UI Semilight"/>
              </a:rPr>
            </a:br>
            <a:r>
              <a:rPr lang="en-US" sz="1176" dirty="0">
                <a:solidFill>
                  <a:srgbClr val="FFFFFF"/>
                </a:solidFill>
                <a:latin typeface="Segoe UI Semilight"/>
              </a:rPr>
              <a:t>April 28, 2018, Seattle, WA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584245" y="3916607"/>
            <a:ext cx="801179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2352219" y="6044932"/>
            <a:ext cx="4475847" cy="420953"/>
          </a:xfrm>
          <a:prstGeom prst="rect">
            <a:avLst/>
          </a:prstGeom>
          <a:noFill/>
        </p:spPr>
        <p:txBody>
          <a:bodyPr wrap="none" lIns="134464" tIns="107571" rIns="134464" bIns="107571" rtlCol="0">
            <a:spAutoFit/>
          </a:bodyPr>
          <a:lstStyle/>
          <a:p>
            <a:pPr defTabSz="685845">
              <a:lnSpc>
                <a:spcPct val="90000"/>
              </a:lnSpc>
              <a:spcAft>
                <a:spcPts val="441"/>
              </a:spcAft>
            </a:pPr>
            <a:r>
              <a:rPr lang="en-US" sz="1471" dirty="0">
                <a:solidFill>
                  <a:srgbClr val="353535">
                    <a:lumMod val="75000"/>
                  </a:srgbClr>
                </a:solidFill>
                <a:latin typeface="Segoe UI Semilight"/>
              </a:rPr>
              <a:t>Deck available @: https://aka.ms/tdsp-presentations</a:t>
            </a:r>
          </a:p>
        </p:txBody>
      </p:sp>
      <p:sp>
        <p:nvSpPr>
          <p:cNvPr id="4" name="TextBox 3">
            <a:extLst>
              <a:ext uri="{FF2B5EF4-FFF2-40B4-BE49-F238E27FC236}">
                <a16:creationId xmlns:a16="http://schemas.microsoft.com/office/drawing/2014/main" id="{A25B5B33-933A-452E-BD9E-88929D7C4609}"/>
              </a:ext>
            </a:extLst>
          </p:cNvPr>
          <p:cNvSpPr txBox="1"/>
          <p:nvPr/>
        </p:nvSpPr>
        <p:spPr>
          <a:xfrm>
            <a:off x="1295400" y="4876575"/>
            <a:ext cx="670645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t>Credits: Mohamed Abdel-Hady, Wei Guo, Raza Khan, Akshay Mehra, Zoran Dzunic</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383070" y="334199"/>
            <a:ext cx="8741880" cy="674653"/>
          </a:xfrm>
        </p:spPr>
        <p:txBody>
          <a:bodyPr/>
          <a:lstStyle/>
          <a:p>
            <a:r>
              <a:rPr lang="en-US" sz="2941"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5024658" y="1804813"/>
            <a:ext cx="3530887" cy="2357568"/>
          </a:xfrm>
        </p:spPr>
        <p:txBody>
          <a:bodyPr/>
          <a:lstStyle/>
          <a:p>
            <a:r>
              <a:rPr lang="en-US" sz="1471" dirty="0"/>
              <a:t>Project artifacts &amp; code stored in central git (version control) repositories.</a:t>
            </a:r>
          </a:p>
          <a:p>
            <a:r>
              <a:rPr lang="en-US" sz="1471" dirty="0"/>
              <a:t>Data typically stored in cloud stores, such as blob or database</a:t>
            </a:r>
          </a:p>
          <a:p>
            <a:r>
              <a:rPr lang="en-US" sz="1471" dirty="0"/>
              <a:t>Virtual machines (VMs), or clusters are disposable compute, added to projects as needed</a:t>
            </a:r>
          </a:p>
          <a:p>
            <a:r>
              <a:rPr lang="en-US" sz="1471"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68" y="2196416"/>
            <a:ext cx="4067211" cy="319351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8709032" y="133885"/>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10</a:t>
            </a:fld>
            <a:endParaRPr lang="en-US" sz="1324" dirty="0">
              <a:gradFill>
                <a:gsLst>
                  <a:gs pos="2917">
                    <a:srgbClr val="353535"/>
                  </a:gs>
                  <a:gs pos="30000">
                    <a:srgbClr val="353535"/>
                  </a:gs>
                </a:gsLst>
                <a:lin ang="5400000" scaled="0"/>
              </a:gradFill>
              <a:latin typeface="Segoe UI Semilight"/>
            </a:endParaRP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5342915" y="4445346"/>
            <a:ext cx="2894371" cy="1889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267968" y="341382"/>
            <a:ext cx="8741880" cy="674653"/>
          </a:xfrm>
        </p:spPr>
        <p:txBody>
          <a:bodyPr/>
          <a:lstStyle/>
          <a:p>
            <a:r>
              <a:rPr lang="en-US" sz="2941"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82058" y="1732629"/>
            <a:ext cx="4433916" cy="1705279"/>
          </a:xfrm>
          <a:prstGeom prst="rect">
            <a:avLst/>
          </a:prstGeom>
          <a:noFill/>
        </p:spPr>
        <p:txBody>
          <a:bodyPr wrap="square" lIns="134464" tIns="107571" rIns="134464" bIns="107571" rtlCol="0">
            <a:spAutoFit/>
          </a:bodyPr>
          <a:lstStyle/>
          <a:p>
            <a:pPr marL="252134" indent="-252134" defTabSz="685845">
              <a:lnSpc>
                <a:spcPct val="90000"/>
              </a:lnSpc>
              <a:spcAft>
                <a:spcPts val="441"/>
              </a:spcAft>
              <a:buFont typeface="Courier New" panose="02070309020205020404" pitchFamily="49" charset="0"/>
              <a:buChar char="o"/>
            </a:pPr>
            <a:r>
              <a:rPr lang="en-US" sz="1765" b="1" dirty="0">
                <a:solidFill>
                  <a:srgbClr val="737373">
                    <a:lumMod val="75000"/>
                  </a:srgbClr>
                </a:solidFill>
                <a:latin typeface="Segoe UI Light" panose="020B0502040204020203" pitchFamily="34" charset="0"/>
                <a:cs typeface="Segoe UI Light" panose="020B0502040204020203" pitchFamily="34" charset="0"/>
              </a:rPr>
              <a:t>Use Agile work planning &amp; execution template (data science specific)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Projects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e.g. “Fraud Detection for Customer ABC”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Stages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stages in TDSP lifecycle. </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Stories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life-cycle sub-stages.</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Tasks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4525811" y="1749370"/>
            <a:ext cx="3979625" cy="4014120"/>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2515" y="6172200"/>
            <a:ext cx="426858" cy="4414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390550" y="3530551"/>
            <a:ext cx="3515649" cy="2496338"/>
            <a:chOff x="531174" y="3635378"/>
            <a:chExt cx="4781527" cy="3395193"/>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402726"/>
            </a:xfrm>
            <a:prstGeom prst="rect">
              <a:avLst/>
            </a:prstGeom>
          </p:spPr>
          <p:txBody>
            <a:bodyPr wrap="square">
              <a:spAutoFit/>
            </a:bodyPr>
            <a:lstStyle/>
            <a:p>
              <a:pPr algn="ctr" defTabSz="685845"/>
              <a:r>
                <a:rPr lang="en-US" sz="1324" dirty="0">
                  <a:solidFill>
                    <a:srgbClr val="353535"/>
                  </a:solidFill>
                  <a:latin typeface="Segoe UI Semilight"/>
                </a:rPr>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3850" cy="864060"/>
            </a:xfrm>
            <a:prstGeom prst="rect">
              <a:avLst/>
            </a:prstGeom>
            <a:noFill/>
          </p:spPr>
          <p:txBody>
            <a:bodyPr wrap="none" lIns="134464" tIns="107571" rIns="134464" bIns="107571" rtlCol="0">
              <a:spAutoFit/>
            </a:bodyPr>
            <a:lstStyle/>
            <a:p>
              <a:pPr defTabSz="685845">
                <a:lnSpc>
                  <a:spcPct val="90000"/>
                </a:lnSpc>
                <a:spcAft>
                  <a:spcPts val="441"/>
                </a:spcAft>
              </a:pPr>
              <a:r>
                <a:rPr lang="en-US" sz="1324" dirty="0">
                  <a:solidFill>
                    <a:srgbClr val="0078D7">
                      <a:lumMod val="75000"/>
                    </a:srgbClr>
                  </a:solidFill>
                  <a:latin typeface="Segoe UI Semilight"/>
                </a:rPr>
                <a:t>Scrum </a:t>
              </a:r>
            </a:p>
            <a:p>
              <a:pPr defTabSz="685845">
                <a:lnSpc>
                  <a:spcPct val="90000"/>
                </a:lnSpc>
                <a:spcAft>
                  <a:spcPts val="441"/>
                </a:spcAft>
              </a:pPr>
              <a:r>
                <a:rPr lang="en-US" sz="1324" dirty="0">
                  <a:solidFill>
                    <a:srgbClr val="0078D7">
                      <a:lumMod val="75000"/>
                    </a:srgbClr>
                  </a:solidFill>
                  <a:latin typeface="Segoe UI Semilight"/>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8715351" y="141068"/>
            <a:ext cx="428649"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11</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02120" y="387815"/>
            <a:ext cx="8741880" cy="674653"/>
          </a:xfrm>
        </p:spPr>
        <p:txBody>
          <a:bodyPr/>
          <a:lstStyle/>
          <a:p>
            <a:r>
              <a:rPr lang="en-US" sz="2941"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430922" y="1947545"/>
            <a:ext cx="4321504" cy="1325748"/>
          </a:xfrm>
        </p:spPr>
        <p:txBody>
          <a:bodyPr/>
          <a:lstStyle/>
          <a:p>
            <a:r>
              <a:rPr lang="en-US" sz="2059" dirty="0"/>
              <a:t>Version control and review</a:t>
            </a:r>
          </a:p>
          <a:p>
            <a:pPr lvl="1">
              <a:buFont typeface="Courier New" panose="02070309020205020404" pitchFamily="49" charset="0"/>
              <a:buChar char="o"/>
            </a:pPr>
            <a:r>
              <a:rPr lang="en-US" sz="1324" dirty="0">
                <a:latin typeface="+mj-lt"/>
              </a:rPr>
              <a:t>Git is a Version Control System</a:t>
            </a:r>
          </a:p>
          <a:p>
            <a:pPr lvl="1">
              <a:buFont typeface="Courier New" panose="02070309020205020404" pitchFamily="49" charset="0"/>
              <a:buChar char="o"/>
            </a:pPr>
            <a:r>
              <a:rPr lang="en-US" sz="1324" dirty="0">
                <a:latin typeface="+mj-lt"/>
              </a:rPr>
              <a:t>Each repo contains the full change history</a:t>
            </a:r>
          </a:p>
          <a:p>
            <a:pPr lvl="1">
              <a:buFont typeface="Courier New" panose="02070309020205020404" pitchFamily="49" charset="0"/>
              <a:buChar char="o"/>
            </a:pPr>
            <a:r>
              <a:rPr lang="en-US" sz="1324"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537467" y="3538807"/>
            <a:ext cx="3931761" cy="1904903"/>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8" y="3056613"/>
              <a:ext cx="1687251"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cxnSp>
          <p:nvCxnSpPr>
            <p:cNvPr id="11" name="Straight Connector 10">
              <a:extLst>
                <a:ext uri="{FF2B5EF4-FFF2-40B4-BE49-F238E27FC236}">
                  <a16:creationId xmlns:a16="http://schemas.microsoft.com/office/drawing/2014/main" id="{69BF78AF-7458-492D-A97F-D92D38C2158C}"/>
                </a:ext>
              </a:extLst>
            </p:cNvPr>
            <p:cNvCxnSpPr>
              <a:cxnSpLocks/>
              <a:stCxn id="6" idx="3"/>
              <a:endCxn id="9" idx="7"/>
            </p:cNvCxnSpPr>
            <p:nvPr/>
          </p:nvCxnSpPr>
          <p:spPr>
            <a:xfrm flipH="1">
              <a:off x="6120499" y="4247652"/>
              <a:ext cx="1930491" cy="1036005"/>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9244057" y="4247652"/>
              <a:ext cx="1868887" cy="10085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5382818" y="1856699"/>
            <a:ext cx="2757431" cy="1682108"/>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03044" y="1625579"/>
              <a:ext cx="2667514" cy="458016"/>
            </a:xfrm>
            <a:prstGeom prst="rect">
              <a:avLst/>
            </a:prstGeom>
          </p:spPr>
          <p:txBody>
            <a:bodyPr wrap="none">
              <a:spAutoFit/>
            </a:bodyPr>
            <a:lstStyle/>
            <a:p>
              <a:pPr algn="ctr" defTabSz="685647" fontAlgn="base">
                <a:lnSpc>
                  <a:spcPct val="90000"/>
                </a:lnSpc>
                <a:spcBef>
                  <a:spcPct val="0"/>
                </a:spcBef>
                <a:spcAft>
                  <a:spcPct val="0"/>
                </a:spcAft>
              </a:pPr>
              <a:r>
                <a:rPr lang="en-US" sz="1765" dirty="0">
                  <a:solidFill>
                    <a:srgbClr val="D2D2D2">
                      <a:lumMod val="10000"/>
                    </a:srgbClr>
                  </a:solidFill>
                  <a:latin typeface="Segoe UI Semilight"/>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5020212" y="3877213"/>
            <a:ext cx="3584829" cy="178415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86425"/>
              <a:chOff x="7696641" y="4684942"/>
              <a:chExt cx="4191000" cy="886425"/>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64405"/>
              </a:xfrm>
              <a:prstGeom prst="rect">
                <a:avLst/>
              </a:prstGeom>
            </p:spPr>
            <p:txBody>
              <a:bodyPr wrap="square">
                <a:spAutoFit/>
              </a:bodyPr>
              <a:lstStyle/>
              <a:p>
                <a:pPr defTabSz="685845"/>
                <a:r>
                  <a:rPr lang="en-US" sz="1765" dirty="0">
                    <a:solidFill>
                      <a:srgbClr val="353535"/>
                    </a:solidFill>
                    <a:latin typeface="Segoe UI Semilight"/>
                  </a:rPr>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82" y="5952949"/>
            <a:ext cx="439518" cy="439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7467" y="5951963"/>
            <a:ext cx="426858" cy="44148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D402162-A2E3-4EE4-8744-76DC3357CC01}"/>
              </a:ext>
            </a:extLst>
          </p:cNvPr>
          <p:cNvSpPr txBox="1"/>
          <p:nvPr/>
        </p:nvSpPr>
        <p:spPr>
          <a:xfrm>
            <a:off x="8690737" y="89181"/>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12</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24595180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23467" y="1806060"/>
            <a:ext cx="1960695" cy="406930"/>
          </a:xfrm>
        </p:spPr>
        <p:txBody>
          <a:bodyPr/>
          <a:lstStyle/>
          <a:p>
            <a:r>
              <a:rPr lang="en-US" sz="1765" dirty="0"/>
              <a:t>Custom Build Tasks</a:t>
            </a:r>
          </a:p>
        </p:txBody>
      </p:sp>
      <p:pic>
        <p:nvPicPr>
          <p:cNvPr id="3" name="Picture 2"/>
          <p:cNvPicPr>
            <a:picLocks noChangeAspect="1"/>
          </p:cNvPicPr>
          <p:nvPr/>
        </p:nvPicPr>
        <p:blipFill>
          <a:blip r:embed="rId3"/>
          <a:stretch>
            <a:fillRect/>
          </a:stretch>
        </p:blipFill>
        <p:spPr>
          <a:xfrm>
            <a:off x="202163" y="2327028"/>
            <a:ext cx="4136640" cy="3367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443" y="1787407"/>
            <a:ext cx="5007360" cy="31887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5252490" y="2508648"/>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3" name="Freeform 12"/>
          <p:cNvSpPr/>
          <p:nvPr/>
        </p:nvSpPr>
        <p:spPr bwMode="auto">
          <a:xfrm>
            <a:off x="5233084" y="3025672"/>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6" name="Freeform 15"/>
          <p:cNvSpPr/>
          <p:nvPr/>
        </p:nvSpPr>
        <p:spPr bwMode="auto">
          <a:xfrm>
            <a:off x="5252490" y="3436724"/>
            <a:ext cx="217103" cy="33615"/>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8" name="TextBox 17"/>
          <p:cNvSpPr txBox="1"/>
          <p:nvPr/>
        </p:nvSpPr>
        <p:spPr>
          <a:xfrm>
            <a:off x="270901" y="329096"/>
            <a:ext cx="9144000" cy="525617"/>
          </a:xfrm>
          <a:prstGeom prst="rect">
            <a:avLst/>
          </a:prstGeom>
        </p:spPr>
        <p:txBody>
          <a:bodyPr vert="horz" wrap="square" lIns="107571" tIns="67232" rIns="107571" bIns="67232"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defTabSz="685845"/>
            <a:r>
              <a:rPr lang="en-US" sz="2941" spc="-75" dirty="0">
                <a:solidFill>
                  <a:srgbClr val="0078D7">
                    <a:lumMod val="75000"/>
                  </a:srgbClr>
                </a:solidFill>
                <a:latin typeface="Segoe UI Light"/>
              </a:rPr>
              <a:t>Integrating DevOps in projects</a:t>
            </a:r>
          </a:p>
        </p:txBody>
      </p:sp>
      <p:pic>
        <p:nvPicPr>
          <p:cNvPr id="4" name="Picture 3"/>
          <p:cNvPicPr>
            <a:picLocks noChangeAspect="1"/>
          </p:cNvPicPr>
          <p:nvPr/>
        </p:nvPicPr>
        <p:blipFill>
          <a:blip r:embed="rId5"/>
          <a:stretch>
            <a:fillRect/>
          </a:stretch>
        </p:blipFill>
        <p:spPr>
          <a:xfrm>
            <a:off x="4661995" y="3076728"/>
            <a:ext cx="4505763" cy="2998937"/>
          </a:xfrm>
          <a:prstGeom prst="rect">
            <a:avLst/>
          </a:prstGeom>
        </p:spPr>
      </p:pic>
      <p:pic>
        <p:nvPicPr>
          <p:cNvPr id="5" name="Picture 4"/>
          <p:cNvPicPr>
            <a:picLocks noChangeAspect="1"/>
          </p:cNvPicPr>
          <p:nvPr/>
        </p:nvPicPr>
        <p:blipFill>
          <a:blip r:embed="rId6"/>
          <a:stretch>
            <a:fillRect/>
          </a:stretch>
        </p:blipFill>
        <p:spPr>
          <a:xfrm>
            <a:off x="-31357" y="1338375"/>
            <a:ext cx="4874258" cy="4847230"/>
          </a:xfrm>
          <a:prstGeom prst="rect">
            <a:avLst/>
          </a:prstGeom>
        </p:spPr>
      </p:pic>
      <p:sp>
        <p:nvSpPr>
          <p:cNvPr id="12" name="TextBox 11">
            <a:extLst>
              <a:ext uri="{FF2B5EF4-FFF2-40B4-BE49-F238E27FC236}">
                <a16:creationId xmlns:a16="http://schemas.microsoft.com/office/drawing/2014/main" id="{01865AD9-1E25-4E89-BB04-6F4108900AC7}"/>
              </a:ext>
            </a:extLst>
          </p:cNvPr>
          <p:cNvSpPr txBox="1"/>
          <p:nvPr/>
        </p:nvSpPr>
        <p:spPr>
          <a:xfrm>
            <a:off x="8660377" y="191277"/>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262662" y="246598"/>
            <a:ext cx="8741880" cy="674653"/>
          </a:xfrm>
        </p:spPr>
        <p:txBody>
          <a:bodyPr/>
          <a:lstStyle/>
          <a:p>
            <a:r>
              <a:rPr lang="en-US" sz="2941"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8718557" y="154722"/>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14</a:t>
            </a:fld>
            <a:endParaRPr lang="en-US" sz="1324" dirty="0">
              <a:gradFill>
                <a:gsLst>
                  <a:gs pos="2917">
                    <a:srgbClr val="353535"/>
                  </a:gs>
                  <a:gs pos="30000">
                    <a:srgbClr val="353535"/>
                  </a:gs>
                </a:gsLst>
                <a:lin ang="5400000" scaled="0"/>
              </a:gradFill>
              <a:latin typeface="Segoe UI Semilight"/>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779105" y="1673026"/>
            <a:ext cx="7602700" cy="4263723"/>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402120" y="393886"/>
            <a:ext cx="8741880" cy="674653"/>
          </a:xfrm>
        </p:spPr>
        <p:txBody>
          <a:bodyPr/>
          <a:lstStyle/>
          <a:p>
            <a:r>
              <a:rPr lang="en-US" sz="2941"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154380" y="1769628"/>
            <a:ext cx="6723186" cy="3977885"/>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179787" y="3617337"/>
            <a:ext cx="1655390" cy="560266"/>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8692909" y="193572"/>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15</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819400"/>
            <a:ext cx="7158111" cy="795731"/>
          </a:xfrm>
        </p:spPr>
        <p:txBody>
          <a:bodyPr/>
          <a:lstStyle/>
          <a:p>
            <a:r>
              <a:rPr lang="en-US" sz="4412" dirty="0">
                <a:latin typeface="Segoe UI Semilight" panose="020B0402040204020203" pitchFamily="34" charset="0"/>
                <a:ea typeface="Segoe UI Emoji" panose="020B0502040204020203" pitchFamily="34" charset="0"/>
                <a:cs typeface="Segoe UI Semilight" panose="020B0402040204020203" pitchFamily="34" charset="0"/>
              </a:rPr>
              <a:t>Azure Machine Learning</a:t>
            </a:r>
            <a:endParaRPr lang="en-US" sz="3235"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89703" y="1524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16</a:t>
            </a:fld>
            <a:endParaRPr lang="en-US" sz="1324" dirty="0">
              <a:gradFill>
                <a:gsLst>
                  <a:gs pos="2917">
                    <a:srgbClr val="FFFFFF"/>
                  </a:gs>
                  <a:gs pos="30000">
                    <a:srgbClr val="FFFFFF"/>
                  </a:gs>
                </a:gsLst>
                <a:lin ang="5400000" scaled="0"/>
              </a:gradFill>
              <a:latin typeface="Segoe UI Semilight"/>
            </a:endParaRPr>
          </a:p>
        </p:txBody>
      </p:sp>
      <p:sp>
        <p:nvSpPr>
          <p:cNvPr id="3" name="Rectangle 2">
            <a:extLst>
              <a:ext uri="{FF2B5EF4-FFF2-40B4-BE49-F238E27FC236}">
                <a16:creationId xmlns:a16="http://schemas.microsoft.com/office/drawing/2014/main" id="{3F971617-AB3F-4025-9159-6C734D86F1BF}"/>
              </a:ext>
            </a:extLst>
          </p:cNvPr>
          <p:cNvSpPr/>
          <p:nvPr/>
        </p:nvSpPr>
        <p:spPr>
          <a:xfrm>
            <a:off x="914400" y="3657600"/>
            <a:ext cx="7391400" cy="369332"/>
          </a:xfrm>
          <a:prstGeom prst="rect">
            <a:avLst/>
          </a:prstGeom>
        </p:spPr>
        <p:txBody>
          <a:bodyPr wrap="square">
            <a:spAutoFit/>
          </a:bodyPr>
          <a:lstStyle/>
          <a:p>
            <a:r>
              <a:rPr lang="en-US" dirty="0">
                <a:solidFill>
                  <a:srgbClr val="92D050"/>
                </a:solidFill>
              </a:rPr>
              <a:t>https://docs.microsoft.com/en-us/azure/machine-learning/service/</a:t>
            </a: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515115" y="1905000"/>
            <a:ext cx="8113770" cy="3886200"/>
            <a:chOff x="1321533" y="2121972"/>
            <a:chExt cx="9713987" cy="4506506"/>
          </a:xfrm>
        </p:grpSpPr>
        <p:grpSp>
          <p:nvGrpSpPr>
            <p:cNvPr id="5" name="Group 4"/>
            <p:cNvGrpSpPr/>
            <p:nvPr/>
          </p:nvGrpSpPr>
          <p:grpSpPr>
            <a:xfrm>
              <a:off x="9598310" y="2121972"/>
              <a:ext cx="1437210" cy="3412220"/>
              <a:chOff x="8509237" y="1379741"/>
              <a:chExt cx="1715007"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577084" y="2950805"/>
                <a:ext cx="1647160" cy="1700620"/>
                <a:chOff x="8577084" y="2950805"/>
                <a:chExt cx="1647160" cy="1700620"/>
              </a:xfrm>
            </p:grpSpPr>
            <p:sp>
              <p:nvSpPr>
                <p:cNvPr id="190" name="Rectangle 189"/>
                <p:cNvSpPr/>
                <p:nvPr/>
              </p:nvSpPr>
              <p:spPr>
                <a:xfrm>
                  <a:off x="8577084" y="4289939"/>
                  <a:ext cx="1647160" cy="361486"/>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2059"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grpSp>
        </p:grpSp>
        <p:grpSp>
          <p:nvGrpSpPr>
            <p:cNvPr id="7" name="Group 6"/>
            <p:cNvGrpSpPr/>
            <p:nvPr/>
          </p:nvGrpSpPr>
          <p:grpSpPr>
            <a:xfrm>
              <a:off x="1321533" y="2121972"/>
              <a:ext cx="1519221" cy="3412220"/>
              <a:chOff x="2192124" y="1379741"/>
              <a:chExt cx="181287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sp>
            <p:nvSpPr>
              <p:cNvPr id="93" name="Rectangle 92"/>
              <p:cNvSpPr/>
              <p:nvPr/>
            </p:nvSpPr>
            <p:spPr>
              <a:xfrm>
                <a:off x="2219859" y="4200723"/>
                <a:ext cx="801370"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382868" y="1786107"/>
                <a:ext cx="63836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02178" y="3018334"/>
                <a:ext cx="819056"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453220" y="4856534"/>
                <a:ext cx="56801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845">
                  <a:defRPr/>
                </a:pPr>
                <a:endParaRPr lang="en-US" sz="882" dirty="0">
                  <a:gradFill>
                    <a:gsLst>
                      <a:gs pos="0">
                        <a:srgbClr val="505050"/>
                      </a:gs>
                      <a:gs pos="100000">
                        <a:srgbClr val="505050"/>
                      </a:gs>
                    </a:gsLst>
                    <a:lin ang="5400000" scaled="1"/>
                  </a:gradFill>
                  <a:latin typeface="Segoe UI Semilight"/>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192124" y="3641981"/>
                <a:ext cx="829108"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325084" y="2409755"/>
                <a:ext cx="696149"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882"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176" kern="0" dirty="0">
                  <a:solidFill>
                    <a:srgbClr val="0078D7"/>
                  </a:solidFill>
                  <a:latin typeface="Segoe UI Semilight"/>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68570" tIns="34285" rIns="68570" bIns="34285" numCol="1" anchor="t" anchorCtr="0" compatLnSpc="1">
                <a:prstTxWarp prst="textNoShape">
                  <a:avLst/>
                </a:prstTxWarp>
              </a:bodyPr>
              <a:lstStyle/>
              <a:p>
                <a:pPr defTabSz="685739"/>
                <a:endParaRPr lang="en-US" sz="809" dirty="0">
                  <a:gradFill>
                    <a:gsLst>
                      <a:gs pos="0">
                        <a:srgbClr val="505050"/>
                      </a:gs>
                      <a:gs pos="100000">
                        <a:srgbClr val="505050"/>
                      </a:gs>
                    </a:gsLst>
                  </a:gradFill>
                  <a:latin typeface="Segoe UI Semilight"/>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40267" y="4249694"/>
              <a:ext cx="1647410"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orchestration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34302" y="4249694"/>
              <a:ext cx="1111188"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lake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65715" y="4249694"/>
              <a:ext cx="1700215"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Hadoop/Spark/SQL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5"/>
              <a:ext cx="3878743" cy="550763"/>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20287" y="4428683"/>
              <a:ext cx="476006" cy="300955"/>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579139" y="431347"/>
            <a:ext cx="8741880" cy="674653"/>
          </a:xfrm>
          <a:prstGeom prst="rect">
            <a:avLst/>
          </a:prstGeom>
        </p:spPr>
        <p:txBody>
          <a:bodyPr vert="horz" wrap="square" lIns="107571" tIns="67232" rIns="107571" bIns="67232"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defTabSz="685845"/>
            <a:r>
              <a:rPr lang="en-US" sz="3235"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8692909" y="7346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17</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313683" y="426415"/>
            <a:ext cx="8741880" cy="674653"/>
          </a:xfrm>
        </p:spPr>
        <p:txBody>
          <a:bodyPr/>
          <a:lstStyle/>
          <a:p>
            <a:r>
              <a:rPr lang="en-US" sz="3200" kern="0" spc="37" dirty="0">
                <a:solidFill>
                  <a:srgbClr val="0078D7"/>
                </a:solidFill>
                <a:latin typeface="Segoe UI Semilight" charset="0"/>
                <a:ea typeface="Segoe UI Semilight" charset="0"/>
                <a:cs typeface="Segoe UI Semilight" charset="0"/>
              </a:rPr>
              <a:t>Deploy everywhere</a:t>
            </a:r>
          </a:p>
        </p:txBody>
      </p:sp>
      <p:grpSp>
        <p:nvGrpSpPr>
          <p:cNvPr id="3" name="Group 2">
            <a:extLst>
              <a:ext uri="{FF2B5EF4-FFF2-40B4-BE49-F238E27FC236}">
                <a16:creationId xmlns:a16="http://schemas.microsoft.com/office/drawing/2014/main" id="{4B0B0370-C456-4767-9C06-9228C3FEC57E}"/>
              </a:ext>
            </a:extLst>
          </p:cNvPr>
          <p:cNvGrpSpPr/>
          <p:nvPr/>
        </p:nvGrpSpPr>
        <p:grpSpPr>
          <a:xfrm>
            <a:off x="1295400" y="2438400"/>
            <a:ext cx="7040846" cy="3188463"/>
            <a:chOff x="1417354" y="2450337"/>
            <a:chExt cx="6366807" cy="2617861"/>
          </a:xfrm>
        </p:grpSpPr>
        <p:sp>
          <p:nvSpPr>
            <p:cNvPr id="11" name="Rectangle 10">
              <a:extLst>
                <a:ext uri="{FF2B5EF4-FFF2-40B4-BE49-F238E27FC236}">
                  <a16:creationId xmlns:a16="http://schemas.microsoft.com/office/drawing/2014/main" id="{11BA6995-BC3C-42EB-B82E-4C8757927768}"/>
                </a:ext>
              </a:extLst>
            </p:cNvPr>
            <p:cNvSpPr/>
            <p:nvPr/>
          </p:nvSpPr>
          <p:spPr>
            <a:xfrm>
              <a:off x="1417354" y="4489527"/>
              <a:ext cx="1411115" cy="418191"/>
            </a:xfrm>
            <a:prstGeom prst="rect">
              <a:avLst/>
            </a:prstGeom>
          </p:spPr>
          <p:txBody>
            <a:bodyPr wrap="square">
              <a:spAutoFit/>
            </a:bodyPr>
            <a:lstStyle/>
            <a:p>
              <a:pPr algn="ctr" defTabSz="698889">
                <a:lnSpc>
                  <a:spcPct val="90000"/>
                </a:lnSpc>
                <a:spcBef>
                  <a:spcPts val="750"/>
                </a:spcBef>
                <a:defRPr/>
              </a:pPr>
              <a:r>
                <a:rPr lang="en-US" sz="2353" spc="150"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4870780" y="2450337"/>
              <a:ext cx="2913381"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4870780" y="2979864"/>
              <a:ext cx="1736823"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4870780" y="4031361"/>
              <a:ext cx="123258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4870781" y="4568446"/>
              <a:ext cx="106450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Spark clusters</a:t>
              </a:r>
            </a:p>
          </p:txBody>
        </p:sp>
        <p:grpSp>
          <p:nvGrpSpPr>
            <p:cNvPr id="86" name="Group 85">
              <a:extLst>
                <a:ext uri="{FF2B5EF4-FFF2-40B4-BE49-F238E27FC236}">
                  <a16:creationId xmlns:a16="http://schemas.microsoft.com/office/drawing/2014/main" id="{597F7CCE-55EF-447C-87C0-5227696D7D4C}"/>
                </a:ext>
              </a:extLst>
            </p:cNvPr>
            <p:cNvGrpSpPr/>
            <p:nvPr/>
          </p:nvGrpSpPr>
          <p:grpSpPr>
            <a:xfrm>
              <a:off x="1434513" y="3260921"/>
              <a:ext cx="1612717" cy="103343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4403920" y="2674610"/>
              <a:ext cx="0" cy="212079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4434208" y="2674610"/>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4434208" y="3204808"/>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4434208" y="4265204"/>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4434208" y="4795402"/>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2891203" y="3999848"/>
              <a:ext cx="1512717"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A86E3684-288B-42ED-A8E7-BBE96FFDC1DC}"/>
              </a:ext>
            </a:extLst>
          </p:cNvPr>
          <p:cNvSpPr txBox="1"/>
          <p:nvPr/>
        </p:nvSpPr>
        <p:spPr>
          <a:xfrm>
            <a:off x="8613997" y="226101"/>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18</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313982" y="2201866"/>
            <a:ext cx="3527481" cy="967879"/>
          </a:xfrm>
          <a:prstGeom prst="rect">
            <a:avLst/>
          </a:prstGeom>
          <a:noFill/>
        </p:spPr>
        <p:txBody>
          <a:bodyPr wrap="square" lIns="67232" tIns="33616" rIns="67232" bIns="33616" rtlCol="0">
            <a:spAutoFit/>
          </a:bodyPr>
          <a:lstStyle/>
          <a:p>
            <a:pPr defTabSz="685475">
              <a:lnSpc>
                <a:spcPct val="90000"/>
              </a:lnSpc>
              <a:spcBef>
                <a:spcPts val="1324"/>
              </a:spcBef>
            </a:pPr>
            <a:r>
              <a:rPr lang="en-US" sz="1765" dirty="0">
                <a:solidFill>
                  <a:srgbClr val="353535"/>
                </a:solidFill>
                <a:latin typeface="Segoe UI Semilight"/>
              </a:rPr>
              <a:t>Use your favorite IDE</a:t>
            </a:r>
          </a:p>
          <a:p>
            <a:pPr defTabSz="685475">
              <a:lnSpc>
                <a:spcPct val="90000"/>
              </a:lnSpc>
              <a:spcBef>
                <a:spcPts val="1324"/>
              </a:spcBef>
            </a:pPr>
            <a:r>
              <a:rPr lang="en-US" sz="1765" dirty="0">
                <a:solidFill>
                  <a:srgbClr val="353535"/>
                </a:solidFill>
                <a:latin typeface="Segoe UI Semilight"/>
              </a:rPr>
              <a:t>Leverage all types of platforms and tools/libraries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313982" y="345247"/>
            <a:ext cx="4201990" cy="674653"/>
          </a:xfrm>
        </p:spPr>
        <p:txBody>
          <a:bodyPr/>
          <a:lstStyle/>
          <a:p>
            <a:r>
              <a:rPr lang="en-US" sz="2941" kern="0" spc="37" dirty="0">
                <a:solidFill>
                  <a:schemeClr val="accent4">
                    <a:lumMod val="75000"/>
                  </a:schemeClr>
                </a:solidFill>
                <a:latin typeface="Segoe UI Semilight" charset="0"/>
                <a:ea typeface="Segoe UI Semilight" charset="0"/>
                <a:cs typeface="Segoe UI Semilight" charset="0"/>
              </a:rPr>
              <a:t>Use what you want</a:t>
            </a:r>
          </a:p>
        </p:txBody>
      </p:sp>
      <p:sp>
        <p:nvSpPr>
          <p:cNvPr id="12" name="TextBox 11">
            <a:extLst>
              <a:ext uri="{FF2B5EF4-FFF2-40B4-BE49-F238E27FC236}">
                <a16:creationId xmlns:a16="http://schemas.microsoft.com/office/drawing/2014/main" id="{F6B30708-0CA9-4D8B-8827-9923ACA4672A}"/>
              </a:ext>
            </a:extLst>
          </p:cNvPr>
          <p:cNvSpPr txBox="1"/>
          <p:nvPr/>
        </p:nvSpPr>
        <p:spPr>
          <a:xfrm>
            <a:off x="4796106" y="4134778"/>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5976" y="1868373"/>
            <a:ext cx="588278" cy="39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4333" y="1948517"/>
            <a:ext cx="1106524" cy="210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71" r="17059" b="44702"/>
          <a:stretch/>
        </p:blipFill>
        <p:spPr bwMode="auto">
          <a:xfrm>
            <a:off x="7506009" y="1913975"/>
            <a:ext cx="952451" cy="3058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4796106" y="2825972"/>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7241963" y="3108131"/>
            <a:ext cx="369889" cy="427286"/>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9679" y="3193633"/>
            <a:ext cx="740162" cy="2562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1074" y="3089474"/>
            <a:ext cx="889655" cy="4645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43086" y="3225826"/>
            <a:ext cx="1007216" cy="2266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7721974" y="4436344"/>
            <a:ext cx="643161" cy="342107"/>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71198" y="4480183"/>
            <a:ext cx="609289" cy="254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68553" y="4999105"/>
            <a:ext cx="366575" cy="270402"/>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4943939" y="5011435"/>
            <a:ext cx="1052416" cy="245742"/>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01322" y="4946967"/>
            <a:ext cx="1109268" cy="3746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4796106" y="1615391"/>
            <a:ext cx="3175828" cy="203631"/>
          </a:xfrm>
          <a:prstGeom prst="rect">
            <a:avLst/>
          </a:prstGeom>
          <a:noFill/>
        </p:spPr>
        <p:txBody>
          <a:bodyPr wrap="square" lIns="67232" tIns="33616" rIns="67232" bIns="33616" rtlCol="0">
            <a:spAutoFit/>
          </a:bodyPr>
          <a:lstStyle/>
          <a:p>
            <a:pPr defTabSz="685739">
              <a:defRPr/>
            </a:pPr>
            <a:r>
              <a:rPr lang="en-US" sz="882" cap="all" spc="150"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8651840" y="144933"/>
            <a:ext cx="446282"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19</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extBox 3"/>
          <p:cNvSpPr txBox="1"/>
          <p:nvPr/>
        </p:nvSpPr>
        <p:spPr>
          <a:xfrm>
            <a:off x="2209800" y="5334000"/>
            <a:ext cx="5231497" cy="461665"/>
          </a:xfrm>
          <a:prstGeom prst="rect">
            <a:avLst/>
          </a:prstGeom>
          <a:noFill/>
        </p:spPr>
        <p:txBody>
          <a:bodyPr wrap="none" rtlCol="0">
            <a:spAutoFit/>
          </a:bodyPr>
          <a:lstStyle/>
          <a:p>
            <a:pPr algn="ctr"/>
            <a:r>
              <a:rPr lang="en-IN" sz="2400" b="1" dirty="0">
                <a:solidFill>
                  <a:schemeClr val="bg1"/>
                </a:solidFill>
                <a:latin typeface="Trebuchet MS" pitchFamily="34" charset="0"/>
              </a:rPr>
              <a:t>www.globalbigdataconference.com</a:t>
            </a:r>
          </a:p>
        </p:txBody>
      </p:sp>
      <p:sp>
        <p:nvSpPr>
          <p:cNvPr id="7" name="TextBox 6"/>
          <p:cNvSpPr txBox="1"/>
          <p:nvPr/>
        </p:nvSpPr>
        <p:spPr>
          <a:xfrm>
            <a:off x="2819400" y="5867400"/>
            <a:ext cx="3446328" cy="830997"/>
          </a:xfrm>
          <a:prstGeom prst="rect">
            <a:avLst/>
          </a:prstGeom>
          <a:noFill/>
        </p:spPr>
        <p:txBody>
          <a:bodyPr wrap="none" rtlCol="0">
            <a:spAutoFit/>
          </a:bodyPr>
          <a:lstStyle/>
          <a:p>
            <a:pPr algn="ctr"/>
            <a:r>
              <a:rPr lang="en-IN" sz="2400" b="1" dirty="0">
                <a:solidFill>
                  <a:schemeClr val="bg1"/>
                </a:solidFill>
                <a:latin typeface="Trebuchet MS" pitchFamily="34" charset="0"/>
              </a:rPr>
              <a:t>Twitter : @bigdataconf</a:t>
            </a:r>
          </a:p>
          <a:p>
            <a:pPr algn="ctr"/>
            <a:r>
              <a:rPr lang="en-IN" sz="2400" b="1" dirty="0">
                <a:solidFill>
                  <a:schemeClr val="bg1"/>
                </a:solidFill>
                <a:latin typeface="Trebuchet MS" pitchFamily="34" charset="0"/>
              </a:rPr>
              <a:t>    #GAIC</a:t>
            </a:r>
          </a:p>
        </p:txBody>
      </p:sp>
      <p:pic>
        <p:nvPicPr>
          <p:cNvPr id="2" name="Picture 2" descr="http://globalbigdataconference.com/bdcglobal/content/banners/banners-10186.jpeg"/>
          <p:cNvPicPr>
            <a:picLocks noChangeAspect="1" noChangeArrowheads="1"/>
          </p:cNvPicPr>
          <p:nvPr/>
        </p:nvPicPr>
        <p:blipFill>
          <a:blip r:embed="rId3"/>
          <a:srcRect/>
          <a:stretch>
            <a:fillRect/>
          </a:stretch>
        </p:blipFill>
        <p:spPr bwMode="auto">
          <a:xfrm>
            <a:off x="0" y="2438400"/>
            <a:ext cx="9144000" cy="2133600"/>
          </a:xfrm>
          <a:prstGeom prst="rect">
            <a:avLst/>
          </a:prstGeom>
          <a:noFill/>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364020" y="341189"/>
            <a:ext cx="8741880" cy="674653"/>
          </a:xfrm>
        </p:spPr>
        <p:txBody>
          <a:bodyPr/>
          <a:lstStyle/>
          <a:p>
            <a:r>
              <a:rPr lang="en-US" sz="2941" dirty="0">
                <a:solidFill>
                  <a:schemeClr val="accent4">
                    <a:lumMod val="50000"/>
                  </a:schemeClr>
                </a:solidFill>
              </a:rPr>
              <a:t>Using TDSP with Azure Machine Learning</a:t>
            </a:r>
          </a:p>
        </p:txBody>
      </p:sp>
      <p:grpSp>
        <p:nvGrpSpPr>
          <p:cNvPr id="6" name="Group 5">
            <a:extLst>
              <a:ext uri="{FF2B5EF4-FFF2-40B4-BE49-F238E27FC236}">
                <a16:creationId xmlns:a16="http://schemas.microsoft.com/office/drawing/2014/main" id="{DF8A2D28-6A4B-4A4A-B02B-7928943D5D76}"/>
              </a:ext>
            </a:extLst>
          </p:cNvPr>
          <p:cNvGrpSpPr/>
          <p:nvPr/>
        </p:nvGrpSpPr>
        <p:grpSpPr>
          <a:xfrm>
            <a:off x="277043" y="1660820"/>
            <a:ext cx="8573321" cy="4170805"/>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8692909" y="140875"/>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defRPr/>
              </a:pPr>
              <a:t>20</a:t>
            </a:fld>
            <a:endParaRPr lang="en-US" sz="1324" dirty="0">
              <a:gradFill>
                <a:gsLst>
                  <a:gs pos="2917">
                    <a:srgbClr val="353535"/>
                  </a:gs>
                  <a:gs pos="30000">
                    <a:srgbClr val="353535"/>
                  </a:gs>
                </a:gsLst>
                <a:lin ang="5400000" scaled="0"/>
              </a:gradFill>
              <a:latin typeface="Segoe UI Semilight"/>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210407" y="4990636"/>
            <a:ext cx="581165" cy="616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392595" y="195855"/>
            <a:ext cx="8741880" cy="674653"/>
          </a:xfrm>
        </p:spPr>
        <p:txBody>
          <a:bodyPr/>
          <a:lstStyle/>
          <a:p>
            <a:r>
              <a:rPr lang="en-US" sz="2941"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336780" y="1893012"/>
            <a:ext cx="3305566" cy="3077574"/>
          </a:xfrm>
        </p:spPr>
        <p:txBody>
          <a:bodyPr/>
          <a:lstStyle/>
          <a:p>
            <a:r>
              <a:rPr lang="en-US" sz="1765" dirty="0"/>
              <a:t>Unstructured data (NLP) modeling with deep-learning</a:t>
            </a:r>
          </a:p>
          <a:p>
            <a:pPr lvl="1"/>
            <a:r>
              <a:rPr lang="en-US" sz="1324" dirty="0">
                <a:latin typeface="+mj-lt"/>
              </a:rPr>
              <a:t>Sentiment classification using supervised word-embeddings</a:t>
            </a:r>
          </a:p>
          <a:p>
            <a:pPr lvl="1"/>
            <a:r>
              <a:rPr lang="en-US" sz="1324" dirty="0">
                <a:latin typeface="+mj-lt"/>
              </a:rPr>
              <a:t>Biomedical (PubMed) Named entity recognition using LSTM</a:t>
            </a:r>
          </a:p>
          <a:p>
            <a:endParaRPr lang="en-US" sz="1765" dirty="0"/>
          </a:p>
          <a:p>
            <a:r>
              <a:rPr lang="en-US" sz="1765" dirty="0"/>
              <a:t>Structured data</a:t>
            </a:r>
          </a:p>
          <a:p>
            <a:pPr lvl="1"/>
            <a:r>
              <a:rPr lang="en-US" sz="1324" dirty="0">
                <a:latin typeface="+mj-lt"/>
              </a:rPr>
              <a:t>Income classification</a:t>
            </a:r>
          </a:p>
          <a:p>
            <a:pPr lvl="1"/>
            <a:endParaRPr lang="en-US" sz="1324" dirty="0">
              <a:latin typeface="+mj-lt"/>
            </a:endParaRPr>
          </a:p>
          <a:p>
            <a:r>
              <a:rPr lang="en-US" sz="1765"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3919330" y="2057400"/>
            <a:ext cx="4754529" cy="257722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8673859" y="195855"/>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21</a:t>
            </a:fld>
            <a:endParaRPr lang="en-US" sz="1324" dirty="0">
              <a:solidFill>
                <a:srgbClr val="353535">
                  <a:lumMod val="50000"/>
                </a:srgbClr>
              </a:solidFill>
              <a:latin typeface="Segoe UI Semilight"/>
            </a:endParaRPr>
          </a:p>
        </p:txBody>
      </p:sp>
      <p:sp>
        <p:nvSpPr>
          <p:cNvPr id="6" name="Rectangle 5">
            <a:extLst>
              <a:ext uri="{FF2B5EF4-FFF2-40B4-BE49-F238E27FC236}">
                <a16:creationId xmlns:a16="http://schemas.microsoft.com/office/drawing/2014/main" id="{49650895-4E49-44C8-AF9C-FC64BC8B43DB}"/>
              </a:ext>
            </a:extLst>
          </p:cNvPr>
          <p:cNvSpPr/>
          <p:nvPr/>
        </p:nvSpPr>
        <p:spPr>
          <a:xfrm>
            <a:off x="501710" y="5258353"/>
            <a:ext cx="8123850" cy="273280"/>
          </a:xfrm>
          <a:prstGeom prst="rect">
            <a:avLst/>
          </a:prstGeom>
        </p:spPr>
        <p:txBody>
          <a:bodyPr wrap="square">
            <a:spAutoFit/>
          </a:bodyPr>
          <a:lstStyle/>
          <a:p>
            <a:pPr algn="ctr" defTabSz="685845"/>
            <a:r>
              <a:rPr lang="en-US" sz="1176" dirty="0">
                <a:solidFill>
                  <a:srgbClr val="353535"/>
                </a:solidFill>
                <a:latin typeface="Segoe UI Ligh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077200" cy="1292662"/>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&amp; deploying NLP services on Azure</a:t>
            </a:r>
            <a:endParaRPr lang="en-US" sz="4000"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29650" y="2286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22</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58898239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077200" cy="738664"/>
          </a:xfrm>
        </p:spPr>
        <p:txBody>
          <a:bodyPr/>
          <a:lstStyle/>
          <a:p>
            <a:r>
              <a:rPr lang="en-US" sz="4000" i="1"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Sentiment classification</a:t>
            </a:r>
            <a:endParaRPr lang="en-US" sz="3200" i="1"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51603" y="228600"/>
            <a:ext cx="454297" cy="400627"/>
          </a:xfrm>
          <a:prstGeom prst="rect">
            <a:avLst/>
          </a:prstGeom>
          <a:noFill/>
        </p:spPr>
        <p:txBody>
          <a:bodyPr wrap="none" lIns="134464" tIns="107571" rIns="134464" bIns="107571"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fld id="{221EA3FC-6ECF-4BC1-A31B-DE2BAFB4B974}" type="slidenum">
              <a:rPr kumimoji="0" lang="en-US" sz="1324" b="0" i="0" u="none" strike="noStrike" kern="1200" cap="none" spc="0" normalizeH="0" baseline="0" noProof="0">
                <a:ln>
                  <a:noFill/>
                </a:ln>
                <a:solidFill>
                  <a:schemeClr val="tx1">
                    <a:lumMod val="50000"/>
                  </a:schemeClr>
                </a:solidFill>
                <a:effectLst/>
                <a:uLnTx/>
                <a:uFillTx/>
                <a:latin typeface="Segoe UI Semilight"/>
                <a:ea typeface="+mn-ea"/>
                <a:cs typeface="+mn-cs"/>
              </a:rPr>
              <a:pPr marL="0" marR="0" lvl="0" indent="0" algn="l" defTabSz="685845" rtl="0" eaLnBrk="1" fontAlgn="auto" latinLnBrk="0" hangingPunct="1">
                <a:lnSpc>
                  <a:spcPct val="90000"/>
                </a:lnSpc>
                <a:spcBef>
                  <a:spcPts val="0"/>
                </a:spcBef>
                <a:spcAft>
                  <a:spcPts val="441"/>
                </a:spcAft>
                <a:buClrTx/>
                <a:buSzTx/>
                <a:buFontTx/>
                <a:buNone/>
                <a:tabLst/>
                <a:defRPr/>
              </a:pPr>
              <a:t>23</a:t>
            </a:fld>
            <a:endParaRPr kumimoji="0" lang="en-US" sz="1324"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BBCFABA0-9649-475F-B3D2-B0024515C3DB}"/>
              </a:ext>
            </a:extLst>
          </p:cNvPr>
          <p:cNvSpPr/>
          <p:nvPr/>
        </p:nvSpPr>
        <p:spPr>
          <a:xfrm>
            <a:off x="555740" y="3343490"/>
            <a:ext cx="8153400" cy="369332"/>
          </a:xfrm>
          <a:prstGeom prst="rect">
            <a:avLst/>
          </a:prstGeom>
        </p:spPr>
        <p:txBody>
          <a:bodyPr wrap="square">
            <a:spAutoFit/>
          </a:bodyPr>
          <a:lstStyle/>
          <a:p>
            <a:r>
              <a:rPr lang="en-US" dirty="0"/>
              <a:t>https://github.com/Azure/MachineLearningSamples-TwitterSentimentPrediction</a:t>
            </a:r>
          </a:p>
        </p:txBody>
      </p:sp>
    </p:spTree>
    <p:extLst>
      <p:ext uri="{BB962C8B-B14F-4D97-AF65-F5344CB8AC3E}">
        <p14:creationId xmlns:p14="http://schemas.microsoft.com/office/powerpoint/2010/main" val="372527238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373545" y="388367"/>
            <a:ext cx="8741880" cy="899665"/>
          </a:xfrm>
        </p:spPr>
        <p:txBody>
          <a:bodyPr/>
          <a:lstStyle/>
          <a:p>
            <a:r>
              <a:rPr lang="en-US" sz="3200" dirty="0">
                <a:solidFill>
                  <a:schemeClr val="accent4">
                    <a:lumMod val="75000"/>
                  </a:schemeClr>
                </a:solidFill>
              </a:rPr>
              <a:t>Use case introduction: Twitter sentiment prediction</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01345" y="1737865"/>
            <a:ext cx="8741309" cy="4419671"/>
          </a:xfrm>
        </p:spPr>
        <p:txBody>
          <a:bodyPr/>
          <a:lstStyle/>
          <a:p>
            <a:r>
              <a:rPr lang="en-US" sz="2000" dirty="0"/>
              <a:t>Predict Twitter sentiment polarity using word embedding and DL for classification</a:t>
            </a:r>
          </a:p>
          <a:p>
            <a:endParaRPr lang="en-US" sz="2000" dirty="0"/>
          </a:p>
          <a:p>
            <a:r>
              <a:rPr lang="en-US" sz="2000" b="1" dirty="0"/>
              <a:t>Objective &amp; scientific question</a:t>
            </a:r>
          </a:p>
          <a:p>
            <a:pPr lvl="1"/>
            <a:r>
              <a:rPr lang="en-US" sz="1800" dirty="0"/>
              <a:t>Demonstrate how to develop and deploy sentiment classification service on Azure</a:t>
            </a:r>
          </a:p>
          <a:p>
            <a:pPr lvl="1"/>
            <a:r>
              <a:rPr lang="en-US" sz="1800" dirty="0"/>
              <a:t>Can supervised word embeddings improve accuracy of classification accuracy of sentiment class prediction?</a:t>
            </a:r>
          </a:p>
          <a:p>
            <a:endParaRPr lang="en-US" sz="2000" dirty="0"/>
          </a:p>
          <a:p>
            <a:r>
              <a:rPr lang="en-US" sz="2000" b="1" dirty="0"/>
              <a:t>Dataset</a:t>
            </a:r>
          </a:p>
          <a:p>
            <a:pPr lvl="1"/>
            <a:r>
              <a:rPr lang="en-US" sz="1800" dirty="0"/>
              <a:t>“sentiment140”</a:t>
            </a:r>
          </a:p>
          <a:p>
            <a:pPr lvl="1"/>
            <a:r>
              <a:rPr lang="en-US" sz="1800" dirty="0"/>
              <a:t>1.3 million tweets for training</a:t>
            </a:r>
          </a:p>
          <a:p>
            <a:pPr lvl="1"/>
            <a:r>
              <a:rPr lang="en-US" sz="1800" dirty="0"/>
              <a:t>320,000 for testing</a:t>
            </a:r>
          </a:p>
          <a:p>
            <a:pPr lvl="1"/>
            <a:r>
              <a:rPr lang="en-US" sz="1800" dirty="0"/>
              <a:t>Classes  - only two, positive and negative (neutral tweets were removed for this exercise)</a:t>
            </a:r>
          </a:p>
        </p:txBody>
      </p:sp>
      <p:sp>
        <p:nvSpPr>
          <p:cNvPr id="4" name="TextBox 3">
            <a:extLst>
              <a:ext uri="{FF2B5EF4-FFF2-40B4-BE49-F238E27FC236}">
                <a16:creationId xmlns:a16="http://schemas.microsoft.com/office/drawing/2014/main" id="{AE4E4BFB-1277-49F8-A07A-118C3F0772A1}"/>
              </a:ext>
            </a:extLst>
          </p:cNvPr>
          <p:cNvSpPr txBox="1"/>
          <p:nvPr/>
        </p:nvSpPr>
        <p:spPr>
          <a:xfrm>
            <a:off x="8661128" y="188053"/>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24</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4490583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3B75D-68FA-4A5B-B395-B616D2CC4C9B}"/>
              </a:ext>
            </a:extLst>
          </p:cNvPr>
          <p:cNvSpPr>
            <a:spLocks noGrp="1"/>
          </p:cNvSpPr>
          <p:nvPr>
            <p:ph type="title"/>
          </p:nvPr>
        </p:nvSpPr>
        <p:spPr>
          <a:xfrm>
            <a:off x="252984" y="224630"/>
            <a:ext cx="8741880" cy="691723"/>
          </a:xfrm>
        </p:spPr>
        <p:txBody>
          <a:bodyPr/>
          <a:lstStyle/>
          <a:p>
            <a:r>
              <a:rPr lang="en-US" sz="3200" dirty="0">
                <a:solidFill>
                  <a:schemeClr val="accent4">
                    <a:lumMod val="75000"/>
                  </a:schemeClr>
                </a:solidFill>
              </a:rPr>
              <a:t>Analysis strategy</a:t>
            </a:r>
          </a:p>
        </p:txBody>
      </p:sp>
      <p:sp>
        <p:nvSpPr>
          <p:cNvPr id="3" name="Text Placeholder 2">
            <a:extLst>
              <a:ext uri="{FF2B5EF4-FFF2-40B4-BE49-F238E27FC236}">
                <a16:creationId xmlns:a16="http://schemas.microsoft.com/office/drawing/2014/main" id="{86E0CE51-AA2B-431B-B79E-5B1204E4CF3A}"/>
              </a:ext>
            </a:extLst>
          </p:cNvPr>
          <p:cNvSpPr>
            <a:spLocks noGrp="1"/>
          </p:cNvSpPr>
          <p:nvPr>
            <p:ph type="body" sz="quarter" idx="10"/>
          </p:nvPr>
        </p:nvSpPr>
        <p:spPr>
          <a:xfrm>
            <a:off x="263080" y="1050231"/>
            <a:ext cx="8741309" cy="1517338"/>
          </a:xfrm>
        </p:spPr>
        <p:txBody>
          <a:bodyPr/>
          <a:lstStyle/>
          <a:p>
            <a:r>
              <a:rPr lang="en-US" sz="1800" dirty="0"/>
              <a:t>Train word embeddings in 2 different ways</a:t>
            </a:r>
          </a:p>
          <a:p>
            <a:pPr lvl="1"/>
            <a:r>
              <a:rPr lang="en-US" sz="1400" dirty="0"/>
              <a:t>Unsupervised: Word2Vec</a:t>
            </a:r>
          </a:p>
          <a:p>
            <a:pPr lvl="1"/>
            <a:r>
              <a:rPr lang="en-US" sz="1400" dirty="0"/>
              <a:t>Supervised: Using CNN to generate classification based embeddings</a:t>
            </a:r>
          </a:p>
          <a:p>
            <a:r>
              <a:rPr lang="en-US" sz="1800" dirty="0"/>
              <a:t>Train classifier (GBT, </a:t>
            </a:r>
            <a:r>
              <a:rPr lang="en-US" sz="1800" dirty="0" err="1"/>
              <a:t>Logisitc</a:t>
            </a:r>
            <a:r>
              <a:rPr lang="en-US" sz="1800" dirty="0"/>
              <a:t> regression using </a:t>
            </a:r>
            <a:r>
              <a:rPr lang="en-US" sz="1800" dirty="0" err="1"/>
              <a:t>Keras</a:t>
            </a:r>
            <a:r>
              <a:rPr lang="en-US" sz="1800" dirty="0"/>
              <a:t>)</a:t>
            </a:r>
          </a:p>
          <a:p>
            <a:r>
              <a:rPr lang="en-US" sz="1800" dirty="0"/>
              <a:t>Evaluate accuracy on test set</a:t>
            </a:r>
          </a:p>
        </p:txBody>
      </p:sp>
      <p:grpSp>
        <p:nvGrpSpPr>
          <p:cNvPr id="38" name="Group 37">
            <a:extLst>
              <a:ext uri="{FF2B5EF4-FFF2-40B4-BE49-F238E27FC236}">
                <a16:creationId xmlns:a16="http://schemas.microsoft.com/office/drawing/2014/main" id="{C9E1B4DB-AE3C-4CBE-9A67-1C728F2C91CC}"/>
              </a:ext>
            </a:extLst>
          </p:cNvPr>
          <p:cNvGrpSpPr/>
          <p:nvPr/>
        </p:nvGrpSpPr>
        <p:grpSpPr>
          <a:xfrm>
            <a:off x="182880" y="2715493"/>
            <a:ext cx="8626894" cy="3826442"/>
            <a:chOff x="182880" y="2715493"/>
            <a:chExt cx="8626894" cy="3826442"/>
          </a:xfrm>
        </p:grpSpPr>
        <p:sp>
          <p:nvSpPr>
            <p:cNvPr id="4" name="Rectangle 3">
              <a:extLst>
                <a:ext uri="{FF2B5EF4-FFF2-40B4-BE49-F238E27FC236}">
                  <a16:creationId xmlns:a16="http://schemas.microsoft.com/office/drawing/2014/main" id="{1324FCB1-8D6A-4BBC-9E94-D46F3E329F28}"/>
                </a:ext>
              </a:extLst>
            </p:cNvPr>
            <p:cNvSpPr/>
            <p:nvPr/>
          </p:nvSpPr>
          <p:spPr bwMode="auto">
            <a:xfrm>
              <a:off x="182880" y="3743166"/>
              <a:ext cx="1450109"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Preprocess tweets</a:t>
              </a:r>
            </a:p>
          </p:txBody>
        </p:sp>
        <p:sp>
          <p:nvSpPr>
            <p:cNvPr id="5" name="Rectangle 4">
              <a:extLst>
                <a:ext uri="{FF2B5EF4-FFF2-40B4-BE49-F238E27FC236}">
                  <a16:creationId xmlns:a16="http://schemas.microsoft.com/office/drawing/2014/main" id="{7A2F0E3D-FC76-4108-9DAE-60E29F64D350}"/>
                </a:ext>
              </a:extLst>
            </p:cNvPr>
            <p:cNvSpPr/>
            <p:nvPr/>
          </p:nvSpPr>
          <p:spPr bwMode="auto">
            <a:xfrm>
              <a:off x="1962677" y="2715493"/>
              <a:ext cx="2133600" cy="899665"/>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Word2Vec</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[Unsupervised]</a:t>
              </a:r>
            </a:p>
          </p:txBody>
        </p:sp>
        <p:sp>
          <p:nvSpPr>
            <p:cNvPr id="6" name="Rectangle 5">
              <a:extLst>
                <a:ext uri="{FF2B5EF4-FFF2-40B4-BE49-F238E27FC236}">
                  <a16:creationId xmlns:a16="http://schemas.microsoft.com/office/drawing/2014/main" id="{96CD44A3-4D14-4052-B4EF-A79F39D006EC}"/>
                </a:ext>
              </a:extLst>
            </p:cNvPr>
            <p:cNvSpPr/>
            <p:nvPr/>
          </p:nvSpPr>
          <p:spPr bwMode="auto">
            <a:xfrm>
              <a:off x="1962677" y="4657566"/>
              <a:ext cx="2209800" cy="12192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Train embedding using tweet classes – CNN (Keras + CNTK)</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[Supervised]</a:t>
              </a:r>
            </a:p>
          </p:txBody>
        </p:sp>
        <p:sp>
          <p:nvSpPr>
            <p:cNvPr id="7" name="Rectangle 6">
              <a:extLst>
                <a:ext uri="{FF2B5EF4-FFF2-40B4-BE49-F238E27FC236}">
                  <a16:creationId xmlns:a16="http://schemas.microsoft.com/office/drawing/2014/main" id="{B4E56864-E6A6-41C4-AE69-C08BED88E38D}"/>
                </a:ext>
              </a:extLst>
            </p:cNvPr>
            <p:cNvSpPr/>
            <p:nvPr/>
          </p:nvSpPr>
          <p:spPr bwMode="auto">
            <a:xfrm>
              <a:off x="4884900" y="3081758"/>
              <a:ext cx="2133600" cy="10668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Logistic regression </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(Keras + CNTK)</a:t>
              </a:r>
            </a:p>
          </p:txBody>
        </p:sp>
        <p:sp>
          <p:nvSpPr>
            <p:cNvPr id="8" name="Rectangle 7">
              <a:extLst>
                <a:ext uri="{FF2B5EF4-FFF2-40B4-BE49-F238E27FC236}">
                  <a16:creationId xmlns:a16="http://schemas.microsoft.com/office/drawing/2014/main" id="{6AA5BE74-767D-4D50-AA4A-F75C7B6B5BF1}"/>
                </a:ext>
              </a:extLst>
            </p:cNvPr>
            <p:cNvSpPr/>
            <p:nvPr/>
          </p:nvSpPr>
          <p:spPr bwMode="auto">
            <a:xfrm>
              <a:off x="4884900" y="4505166"/>
              <a:ext cx="21336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Gradient boosting trees</a:t>
              </a:r>
            </a:p>
          </p:txBody>
        </p:sp>
        <p:sp>
          <p:nvSpPr>
            <p:cNvPr id="9" name="Rectangle 8">
              <a:extLst>
                <a:ext uri="{FF2B5EF4-FFF2-40B4-BE49-F238E27FC236}">
                  <a16:creationId xmlns:a16="http://schemas.microsoft.com/office/drawing/2014/main" id="{E156E00B-A7D8-4BF3-8D86-A8EACFC45EBD}"/>
                </a:ext>
              </a:extLst>
            </p:cNvPr>
            <p:cNvSpPr/>
            <p:nvPr/>
          </p:nvSpPr>
          <p:spPr bwMode="auto">
            <a:xfrm>
              <a:off x="7514374" y="3798226"/>
              <a:ext cx="12954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Evaluate accuracy</a:t>
              </a:r>
            </a:p>
          </p:txBody>
        </p:sp>
        <p:cxnSp>
          <p:nvCxnSpPr>
            <p:cNvPr id="11" name="Connector: Elbow 10">
              <a:extLst>
                <a:ext uri="{FF2B5EF4-FFF2-40B4-BE49-F238E27FC236}">
                  <a16:creationId xmlns:a16="http://schemas.microsoft.com/office/drawing/2014/main" id="{C470A499-49E0-4F11-BE31-1A2FA79E2469}"/>
                </a:ext>
              </a:extLst>
            </p:cNvPr>
            <p:cNvCxnSpPr>
              <a:stCxn id="4" idx="3"/>
              <a:endCxn id="5" idx="1"/>
            </p:cNvCxnSpPr>
            <p:nvPr/>
          </p:nvCxnSpPr>
          <p:spPr>
            <a:xfrm flipV="1">
              <a:off x="1632989" y="3165326"/>
              <a:ext cx="329688" cy="95884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A5C9B27-B066-48E5-9C55-28226123C253}"/>
                </a:ext>
              </a:extLst>
            </p:cNvPr>
            <p:cNvCxnSpPr>
              <a:stCxn id="4" idx="3"/>
              <a:endCxn id="6" idx="1"/>
            </p:cNvCxnSpPr>
            <p:nvPr/>
          </p:nvCxnSpPr>
          <p:spPr>
            <a:xfrm>
              <a:off x="1632989" y="4124166"/>
              <a:ext cx="329688" cy="1143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8F35836-C06E-4A6B-AE9C-B71AFEDBA890}"/>
                </a:ext>
              </a:extLst>
            </p:cNvPr>
            <p:cNvCxnSpPr>
              <a:cxnSpLocks/>
              <a:stCxn id="5" idx="3"/>
              <a:endCxn id="7" idx="1"/>
            </p:cNvCxnSpPr>
            <p:nvPr/>
          </p:nvCxnSpPr>
          <p:spPr>
            <a:xfrm>
              <a:off x="4096277" y="3165326"/>
              <a:ext cx="788623" cy="44983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0FD424B-97EA-4C7D-B2AE-0A9445D129D0}"/>
                </a:ext>
              </a:extLst>
            </p:cNvPr>
            <p:cNvCxnSpPr>
              <a:stCxn id="6" idx="3"/>
              <a:endCxn id="8" idx="1"/>
            </p:cNvCxnSpPr>
            <p:nvPr/>
          </p:nvCxnSpPr>
          <p:spPr>
            <a:xfrm flipV="1">
              <a:off x="4172477" y="4886166"/>
              <a:ext cx="712423" cy="381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F74460-4BB0-4EC6-880B-4158B6648761}"/>
                </a:ext>
              </a:extLst>
            </p:cNvPr>
            <p:cNvCxnSpPr>
              <a:endCxn id="7" idx="1"/>
            </p:cNvCxnSpPr>
            <p:nvPr/>
          </p:nvCxnSpPr>
          <p:spPr>
            <a:xfrm flipV="1">
              <a:off x="4172477" y="3615158"/>
              <a:ext cx="712423" cy="16520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29DD48-66A1-4DA2-93FC-A662FC608459}"/>
                </a:ext>
              </a:extLst>
            </p:cNvPr>
            <p:cNvCxnSpPr>
              <a:stCxn id="5" idx="3"/>
              <a:endCxn id="8" idx="1"/>
            </p:cNvCxnSpPr>
            <p:nvPr/>
          </p:nvCxnSpPr>
          <p:spPr>
            <a:xfrm>
              <a:off x="4096277" y="3165326"/>
              <a:ext cx="788623" cy="17208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FFD65E-902D-4E69-93C8-1B46659071DE}"/>
                </a:ext>
              </a:extLst>
            </p:cNvPr>
            <p:cNvCxnSpPr>
              <a:stCxn id="7" idx="3"/>
              <a:endCxn id="9" idx="1"/>
            </p:cNvCxnSpPr>
            <p:nvPr/>
          </p:nvCxnSpPr>
          <p:spPr>
            <a:xfrm>
              <a:off x="7018500" y="3615158"/>
              <a:ext cx="495874" cy="5640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F74628-8BD6-4E20-B525-A62954F57832}"/>
                </a:ext>
              </a:extLst>
            </p:cNvPr>
            <p:cNvCxnSpPr>
              <a:stCxn id="8" idx="3"/>
              <a:endCxn id="9" idx="1"/>
            </p:cNvCxnSpPr>
            <p:nvPr/>
          </p:nvCxnSpPr>
          <p:spPr>
            <a:xfrm flipV="1">
              <a:off x="7018500" y="4179226"/>
              <a:ext cx="495874" cy="7069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810C85A2-699C-4F03-A932-753059D2AC71}"/>
                </a:ext>
              </a:extLst>
            </p:cNvPr>
            <p:cNvSpPr/>
            <p:nvPr/>
          </p:nvSpPr>
          <p:spPr bwMode="auto">
            <a:xfrm>
              <a:off x="252984" y="6148808"/>
              <a:ext cx="1293495"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Preprocess</a:t>
              </a:r>
            </a:p>
          </p:txBody>
        </p:sp>
        <p:sp>
          <p:nvSpPr>
            <p:cNvPr id="34" name="Rectangle: Rounded Corners 33">
              <a:extLst>
                <a:ext uri="{FF2B5EF4-FFF2-40B4-BE49-F238E27FC236}">
                  <a16:creationId xmlns:a16="http://schemas.microsoft.com/office/drawing/2014/main" id="{505587BB-F179-4AA7-92C1-221176C69915}"/>
                </a:ext>
              </a:extLst>
            </p:cNvPr>
            <p:cNvSpPr/>
            <p:nvPr/>
          </p:nvSpPr>
          <p:spPr bwMode="auto">
            <a:xfrm>
              <a:off x="1966107" y="6160935"/>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word vectors</a:t>
              </a:r>
            </a:p>
          </p:txBody>
        </p:sp>
        <p:sp>
          <p:nvSpPr>
            <p:cNvPr id="35" name="Rectangle: Rounded Corners 34">
              <a:extLst>
                <a:ext uri="{FF2B5EF4-FFF2-40B4-BE49-F238E27FC236}">
                  <a16:creationId xmlns:a16="http://schemas.microsoft.com/office/drawing/2014/main" id="{671B0040-12AC-4CF6-BFE9-9B0656564ECF}"/>
                </a:ext>
              </a:extLst>
            </p:cNvPr>
            <p:cNvSpPr/>
            <p:nvPr/>
          </p:nvSpPr>
          <p:spPr bwMode="auto">
            <a:xfrm>
              <a:off x="4884900" y="6157174"/>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tweet classifier</a:t>
              </a:r>
            </a:p>
          </p:txBody>
        </p:sp>
        <p:sp>
          <p:nvSpPr>
            <p:cNvPr id="36" name="Rectangle: Rounded Corners 35">
              <a:extLst>
                <a:ext uri="{FF2B5EF4-FFF2-40B4-BE49-F238E27FC236}">
                  <a16:creationId xmlns:a16="http://schemas.microsoft.com/office/drawing/2014/main" id="{071FA26F-ED70-4691-AAB9-C334F84C60C1}"/>
                </a:ext>
              </a:extLst>
            </p:cNvPr>
            <p:cNvSpPr/>
            <p:nvPr/>
          </p:nvSpPr>
          <p:spPr bwMode="auto">
            <a:xfrm>
              <a:off x="7516279" y="6148808"/>
              <a:ext cx="1293495" cy="344059"/>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Evaluate</a:t>
              </a:r>
            </a:p>
          </p:txBody>
        </p:sp>
      </p:grpSp>
      <p:sp>
        <p:nvSpPr>
          <p:cNvPr id="40" name="TextBox 39">
            <a:extLst>
              <a:ext uri="{FF2B5EF4-FFF2-40B4-BE49-F238E27FC236}">
                <a16:creationId xmlns:a16="http://schemas.microsoft.com/office/drawing/2014/main" id="{7CDB1EDD-2BDC-4FB1-8513-808E5763B50C}"/>
              </a:ext>
            </a:extLst>
          </p:cNvPr>
          <p:cNvSpPr txBox="1"/>
          <p:nvPr/>
        </p:nvSpPr>
        <p:spPr>
          <a:xfrm>
            <a:off x="8663867" y="255731"/>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54894603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9F6A-33FF-4AF9-9357-A170A46BB24B}"/>
              </a:ext>
            </a:extLst>
          </p:cNvPr>
          <p:cNvSpPr>
            <a:spLocks noGrp="1"/>
          </p:cNvSpPr>
          <p:nvPr>
            <p:ph type="title"/>
          </p:nvPr>
        </p:nvSpPr>
        <p:spPr>
          <a:xfrm>
            <a:off x="196427" y="226200"/>
            <a:ext cx="8741880" cy="899665"/>
          </a:xfrm>
        </p:spPr>
        <p:txBody>
          <a:bodyPr/>
          <a:lstStyle/>
          <a:p>
            <a:r>
              <a:rPr lang="en-US" dirty="0">
                <a:solidFill>
                  <a:schemeClr val="accent4">
                    <a:lumMod val="75000"/>
                  </a:schemeClr>
                </a:solidFill>
              </a:rPr>
              <a:t>Word embedding generation</a:t>
            </a:r>
          </a:p>
        </p:txBody>
      </p:sp>
      <p:pic>
        <p:nvPicPr>
          <p:cNvPr id="4" name="Picture 3">
            <a:extLst>
              <a:ext uri="{FF2B5EF4-FFF2-40B4-BE49-F238E27FC236}">
                <a16:creationId xmlns:a16="http://schemas.microsoft.com/office/drawing/2014/main" id="{007C0F20-2386-405B-AD92-045039913498}"/>
              </a:ext>
            </a:extLst>
          </p:cNvPr>
          <p:cNvPicPr>
            <a:picLocks noChangeAspect="1"/>
          </p:cNvPicPr>
          <p:nvPr/>
        </p:nvPicPr>
        <p:blipFill>
          <a:blip r:embed="rId2"/>
          <a:stretch>
            <a:fillRect/>
          </a:stretch>
        </p:blipFill>
        <p:spPr>
          <a:xfrm>
            <a:off x="4114800" y="2428758"/>
            <a:ext cx="4343894" cy="267664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FF932D1-A7B9-4D03-B767-473D4778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04757"/>
            <a:ext cx="3124200" cy="3387291"/>
          </a:xfrm>
          <a:prstGeom prst="rect">
            <a:avLst/>
          </a:prstGeom>
        </p:spPr>
      </p:pic>
      <p:sp>
        <p:nvSpPr>
          <p:cNvPr id="8" name="Rectangle: Rounded Corners 7">
            <a:extLst>
              <a:ext uri="{FF2B5EF4-FFF2-40B4-BE49-F238E27FC236}">
                <a16:creationId xmlns:a16="http://schemas.microsoft.com/office/drawing/2014/main" id="{688DB890-2B52-4629-B57B-0736AACB472E}"/>
              </a:ext>
            </a:extLst>
          </p:cNvPr>
          <p:cNvSpPr/>
          <p:nvPr/>
        </p:nvSpPr>
        <p:spPr bwMode="auto">
          <a:xfrm>
            <a:off x="838200" y="1600200"/>
            <a:ext cx="2667000"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Word2Vec: skip-gram</a:t>
            </a:r>
          </a:p>
        </p:txBody>
      </p:sp>
      <p:sp>
        <p:nvSpPr>
          <p:cNvPr id="9" name="Rectangle: Rounded Corners 8">
            <a:extLst>
              <a:ext uri="{FF2B5EF4-FFF2-40B4-BE49-F238E27FC236}">
                <a16:creationId xmlns:a16="http://schemas.microsoft.com/office/drawing/2014/main" id="{B05784D8-37A8-4D64-AF5D-493BC74EE55A}"/>
              </a:ext>
            </a:extLst>
          </p:cNvPr>
          <p:cNvSpPr/>
          <p:nvPr/>
        </p:nvSpPr>
        <p:spPr bwMode="auto">
          <a:xfrm>
            <a:off x="4876800" y="1600200"/>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Supervised word embeddings using CNN</a:t>
            </a:r>
          </a:p>
        </p:txBody>
      </p:sp>
      <p:sp>
        <p:nvSpPr>
          <p:cNvPr id="10" name="TextBox 9">
            <a:extLst>
              <a:ext uri="{FF2B5EF4-FFF2-40B4-BE49-F238E27FC236}">
                <a16:creationId xmlns:a16="http://schemas.microsoft.com/office/drawing/2014/main" id="{040A257E-8485-4C54-84FC-AED1EE6F41E8}"/>
              </a:ext>
            </a:extLst>
          </p:cNvPr>
          <p:cNvSpPr txBox="1"/>
          <p:nvPr/>
        </p:nvSpPr>
        <p:spPr>
          <a:xfrm>
            <a:off x="8689703" y="226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26</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5377939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AAB4-48DC-4578-AC2C-D4E150F7D2D0}"/>
              </a:ext>
            </a:extLst>
          </p:cNvPr>
          <p:cNvSpPr>
            <a:spLocks noGrp="1"/>
          </p:cNvSpPr>
          <p:nvPr>
            <p:ph type="title"/>
          </p:nvPr>
        </p:nvSpPr>
        <p:spPr>
          <a:xfrm>
            <a:off x="201977" y="194877"/>
            <a:ext cx="8741880" cy="899665"/>
          </a:xfrm>
        </p:spPr>
        <p:txBody>
          <a:bodyPr/>
          <a:lstStyle/>
          <a:p>
            <a:r>
              <a:rPr lang="en-US" sz="3200" dirty="0">
                <a:solidFill>
                  <a:schemeClr val="accent4">
                    <a:lumMod val="75000"/>
                  </a:schemeClr>
                </a:solidFill>
              </a:rPr>
              <a:t>Supervised embedding generation using CNN</a:t>
            </a:r>
            <a:endParaRPr lang="en-US" sz="3200" dirty="0">
              <a:solidFill>
                <a:schemeClr val="accent4">
                  <a:lumMod val="75000"/>
                </a:schemeClr>
              </a:solidFill>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85F46B4B-5C8A-4422-AC13-CA778D6D8221}"/>
              </a:ext>
            </a:extLst>
          </p:cNvPr>
          <p:cNvSpPr>
            <a:spLocks noGrp="1"/>
          </p:cNvSpPr>
          <p:nvPr>
            <p:ph type="body" sz="quarter" idx="10"/>
          </p:nvPr>
        </p:nvSpPr>
        <p:spPr>
          <a:xfrm>
            <a:off x="201977" y="1187644"/>
            <a:ext cx="8741309" cy="560025"/>
          </a:xfrm>
        </p:spPr>
        <p:txBody>
          <a:bodyPr/>
          <a:lstStyle/>
          <a:p>
            <a:r>
              <a:rPr lang="en-US" dirty="0">
                <a:latin typeface="Courier New" panose="02070309020205020404" pitchFamily="49" charset="0"/>
                <a:cs typeface="Courier New" panose="02070309020205020404" pitchFamily="49" charset="0"/>
              </a:rPr>
              <a:t>code</a:t>
            </a:r>
            <a:endParaRPr lang="en-US" dirty="0"/>
          </a:p>
        </p:txBody>
      </p:sp>
      <p:pic>
        <p:nvPicPr>
          <p:cNvPr id="4" name="Picture 3">
            <a:extLst>
              <a:ext uri="{FF2B5EF4-FFF2-40B4-BE49-F238E27FC236}">
                <a16:creationId xmlns:a16="http://schemas.microsoft.com/office/drawing/2014/main" id="{DE9D7DAC-2A62-4325-BB0D-08EAEBF8499C}"/>
              </a:ext>
            </a:extLst>
          </p:cNvPr>
          <p:cNvPicPr>
            <a:picLocks noChangeAspect="1"/>
          </p:cNvPicPr>
          <p:nvPr/>
        </p:nvPicPr>
        <p:blipFill rotWithShape="1">
          <a:blip r:embed="rId2"/>
          <a:srcRect l="17570" t="39531" r="15833" b="5178"/>
          <a:stretch/>
        </p:blipFill>
        <p:spPr>
          <a:xfrm>
            <a:off x="230505" y="1785769"/>
            <a:ext cx="8760860" cy="3977689"/>
          </a:xfrm>
          <a:prstGeom prst="rect">
            <a:avLst/>
          </a:prstGeom>
        </p:spPr>
      </p:pic>
      <p:sp>
        <p:nvSpPr>
          <p:cNvPr id="5" name="TextBox 4">
            <a:extLst>
              <a:ext uri="{FF2B5EF4-FFF2-40B4-BE49-F238E27FC236}">
                <a16:creationId xmlns:a16="http://schemas.microsoft.com/office/drawing/2014/main" id="{5B0AF828-A037-47B6-A090-E6F224433715}"/>
              </a:ext>
            </a:extLst>
          </p:cNvPr>
          <p:cNvSpPr txBox="1"/>
          <p:nvPr/>
        </p:nvSpPr>
        <p:spPr>
          <a:xfrm>
            <a:off x="8689703" y="231565"/>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27</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400509362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01060" y="228600"/>
            <a:ext cx="8741880" cy="897592"/>
          </a:xfrm>
        </p:spPr>
        <p:txBody>
          <a:bodyPr/>
          <a:lstStyle/>
          <a:p>
            <a:r>
              <a:rPr lang="en-US" sz="2941" dirty="0">
                <a:solidFill>
                  <a:schemeClr val="accent4">
                    <a:lumMod val="75000"/>
                  </a:schemeClr>
                </a:solidFill>
              </a:rPr>
              <a:t>Model evaluation: Sentiment-specific word embeddings (SSWE) improves classification of sentiments</a:t>
            </a:r>
          </a:p>
        </p:txBody>
      </p:sp>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2"/>
          <a:stretch>
            <a:fillRect/>
          </a:stretch>
        </p:blipFill>
        <p:spPr>
          <a:xfrm>
            <a:off x="1806205" y="1524000"/>
            <a:ext cx="5331206" cy="404196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115D3765-4355-4A01-9DEA-21AC7AB3D690}"/>
              </a:ext>
            </a:extLst>
          </p:cNvPr>
          <p:cNvSpPr/>
          <p:nvPr/>
        </p:nvSpPr>
        <p:spPr>
          <a:xfrm>
            <a:off x="381000" y="5963768"/>
            <a:ext cx="8181616" cy="250710"/>
          </a:xfrm>
          <a:prstGeom prst="rect">
            <a:avLst/>
          </a:prstGeom>
        </p:spPr>
        <p:txBody>
          <a:bodyPr wrap="square">
            <a:spAutoFit/>
          </a:bodyPr>
          <a:lstStyle/>
          <a:p>
            <a:pPr algn="ctr" defTabSz="685845"/>
            <a:r>
              <a:rPr lang="en-US" sz="1029" dirty="0">
                <a:solidFill>
                  <a:srgbClr val="353535"/>
                </a:solidFill>
                <a:latin typeface="Segoe UI Ligh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2998247" y="6205816"/>
            <a:ext cx="2553904" cy="250710"/>
          </a:xfrm>
          <a:prstGeom prst="rect">
            <a:avLst/>
          </a:prstGeom>
        </p:spPr>
        <p:txBody>
          <a:bodyPr wrap="none">
            <a:spAutoFit/>
          </a:bodyPr>
          <a:lstStyle/>
          <a:p>
            <a:pPr defTabSz="685845"/>
            <a:r>
              <a:rPr lang="en-US" sz="1029" dirty="0">
                <a:solidFill>
                  <a:srgbClr val="353535"/>
                </a:solidFill>
                <a:latin typeface="Segoe UI Light"/>
              </a:rPr>
              <a:t>http://www.aclweb.org/anthology/P14-1146</a:t>
            </a:r>
          </a:p>
        </p:txBody>
      </p:sp>
      <p:sp>
        <p:nvSpPr>
          <p:cNvPr id="9" name="TextBox 8">
            <a:extLst>
              <a:ext uri="{FF2B5EF4-FFF2-40B4-BE49-F238E27FC236}">
                <a16:creationId xmlns:a16="http://schemas.microsoft.com/office/drawing/2014/main" id="{9D8DFEA1-3E66-4272-AC35-10E4760F7754}"/>
              </a:ext>
            </a:extLst>
          </p:cNvPr>
          <p:cNvSpPr txBox="1"/>
          <p:nvPr/>
        </p:nvSpPr>
        <p:spPr>
          <a:xfrm>
            <a:off x="8718278" y="2286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28</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238-236C-40CD-B732-8636E3F04709}"/>
              </a:ext>
            </a:extLst>
          </p:cNvPr>
          <p:cNvSpPr>
            <a:spLocks noGrp="1"/>
          </p:cNvSpPr>
          <p:nvPr>
            <p:ph type="title"/>
          </p:nvPr>
        </p:nvSpPr>
        <p:spPr>
          <a:xfrm>
            <a:off x="343487" y="349605"/>
            <a:ext cx="8741880" cy="899665"/>
          </a:xfrm>
        </p:spPr>
        <p:txBody>
          <a:bodyPr/>
          <a:lstStyle/>
          <a:p>
            <a:r>
              <a:rPr lang="en-US" sz="3200" dirty="0">
                <a:solidFill>
                  <a:schemeClr val="accent4">
                    <a:lumMod val="75000"/>
                  </a:schemeClr>
                </a:solidFill>
              </a:rPr>
              <a:t>Model deployment</a:t>
            </a:r>
          </a:p>
        </p:txBody>
      </p:sp>
      <p:sp>
        <p:nvSpPr>
          <p:cNvPr id="3" name="Text Placeholder 2">
            <a:extLst>
              <a:ext uri="{FF2B5EF4-FFF2-40B4-BE49-F238E27FC236}">
                <a16:creationId xmlns:a16="http://schemas.microsoft.com/office/drawing/2014/main" id="{85789AD5-E1A2-4BF3-9470-F0261D64571F}"/>
              </a:ext>
            </a:extLst>
          </p:cNvPr>
          <p:cNvSpPr>
            <a:spLocks noGrp="1"/>
          </p:cNvSpPr>
          <p:nvPr>
            <p:ph type="body" sz="quarter" idx="10"/>
          </p:nvPr>
        </p:nvSpPr>
        <p:spPr>
          <a:xfrm>
            <a:off x="228600" y="1675738"/>
            <a:ext cx="8741309" cy="1181862"/>
          </a:xfrm>
        </p:spPr>
        <p:txBody>
          <a:bodyPr/>
          <a:lstStyle/>
          <a:p>
            <a:r>
              <a:rPr lang="en-US" sz="2400" dirty="0"/>
              <a:t>The operationalization environment provisions Docker and Kubernetes in the cluster to manage the web-service deployment</a:t>
            </a:r>
          </a:p>
        </p:txBody>
      </p:sp>
      <p:pic>
        <p:nvPicPr>
          <p:cNvPr id="5" name="Picture 4">
            <a:extLst>
              <a:ext uri="{FF2B5EF4-FFF2-40B4-BE49-F238E27FC236}">
                <a16:creationId xmlns:a16="http://schemas.microsoft.com/office/drawing/2014/main" id="{E66BF398-A67C-483A-8643-EB26E90F7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09" y="4305962"/>
            <a:ext cx="8395690" cy="1752600"/>
          </a:xfrm>
          <a:prstGeom prst="rect">
            <a:avLst/>
          </a:prstGeom>
        </p:spPr>
      </p:pic>
      <p:sp>
        <p:nvSpPr>
          <p:cNvPr id="6" name="TextBox 5">
            <a:extLst>
              <a:ext uri="{FF2B5EF4-FFF2-40B4-BE49-F238E27FC236}">
                <a16:creationId xmlns:a16="http://schemas.microsoft.com/office/drawing/2014/main" id="{7334EF72-A474-4842-864F-B43B8E9F30FB}"/>
              </a:ext>
            </a:extLst>
          </p:cNvPr>
          <p:cNvSpPr txBox="1"/>
          <p:nvPr/>
        </p:nvSpPr>
        <p:spPr>
          <a:xfrm>
            <a:off x="8515612" y="149291"/>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29</a:t>
            </a:fld>
            <a:endParaRPr lang="en-US" sz="1324" dirty="0">
              <a:solidFill>
                <a:schemeClr val="tx1">
                  <a:lumMod val="50000"/>
                </a:schemeClr>
              </a:solidFill>
              <a:latin typeface="Segoe UI Semilight"/>
            </a:endParaRPr>
          </a:p>
        </p:txBody>
      </p:sp>
      <p:sp>
        <p:nvSpPr>
          <p:cNvPr id="4" name="Rectangle 3">
            <a:extLst>
              <a:ext uri="{FF2B5EF4-FFF2-40B4-BE49-F238E27FC236}">
                <a16:creationId xmlns:a16="http://schemas.microsoft.com/office/drawing/2014/main" id="{6AA396FA-6FD1-4000-AE3E-7EE5A2ED5324}"/>
              </a:ext>
            </a:extLst>
          </p:cNvPr>
          <p:cNvSpPr/>
          <p:nvPr/>
        </p:nvSpPr>
        <p:spPr>
          <a:xfrm>
            <a:off x="458945" y="3057907"/>
            <a:ext cx="8510964" cy="738664"/>
          </a:xfrm>
          <a:prstGeom prst="rect">
            <a:avLst/>
          </a:prstGeom>
        </p:spPr>
        <p:txBody>
          <a:bodyPr wrap="square">
            <a:spAutoFit/>
          </a:bodyPr>
          <a:lstStyle/>
          <a:p>
            <a:r>
              <a:rPr lang="en-US" sz="1400" dirty="0">
                <a:solidFill>
                  <a:srgbClr val="24292E"/>
                </a:solidFill>
                <a:latin typeface="Courier New" panose="02070309020205020404" pitchFamily="49" charset="0"/>
                <a:cs typeface="Courier New" panose="02070309020205020404" pitchFamily="49" charset="0"/>
              </a:rPr>
              <a:t>az ml service create realtime --model-file (model file name) -f (scoring script name) -n (your-new-acctname) -s (web service schema json file) -r (compute environment, python or PySpark, etc) -d (dependency files)</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83476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609085" y="533400"/>
            <a:ext cx="8741880" cy="674653"/>
          </a:xfrm>
        </p:spPr>
        <p:txBody>
          <a:bodyPr/>
          <a:lstStyle/>
          <a:p>
            <a:r>
              <a:rPr lang="en-US" sz="3235"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609085" y="1981200"/>
            <a:ext cx="7718172" cy="3030830"/>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r>
              <a:rPr lang="en-US" sz="2400" dirty="0"/>
              <a:t>Azure Machine Learning (AML)</a:t>
            </a:r>
          </a:p>
          <a:p>
            <a:pPr lvl="1"/>
            <a:r>
              <a:rPr lang="en-US" sz="1800" dirty="0"/>
              <a:t>Key features</a:t>
            </a:r>
          </a:p>
          <a:p>
            <a:pPr lvl="1"/>
            <a:r>
              <a:rPr lang="en-US" sz="1800" dirty="0"/>
              <a:t>Developing and deploying AI solutions</a:t>
            </a:r>
          </a:p>
          <a:p>
            <a:endParaRPr lang="en-US" sz="1050" dirty="0"/>
          </a:p>
          <a:p>
            <a:r>
              <a:rPr lang="en-US" sz="2400" dirty="0"/>
              <a:t>Using AML and TDSP to develop &amp; deploy NLP services</a:t>
            </a:r>
            <a:endParaRPr lang="en-US" sz="1800" dirty="0"/>
          </a:p>
        </p:txBody>
      </p:sp>
      <p:sp>
        <p:nvSpPr>
          <p:cNvPr id="4" name="TextBox 3">
            <a:extLst>
              <a:ext uri="{FF2B5EF4-FFF2-40B4-BE49-F238E27FC236}">
                <a16:creationId xmlns:a16="http://schemas.microsoft.com/office/drawing/2014/main" id="{70515391-31EF-47E0-ADCC-4E4F450C4DDD}"/>
              </a:ext>
            </a:extLst>
          </p:cNvPr>
          <p:cNvSpPr txBox="1"/>
          <p:nvPr/>
        </p:nvSpPr>
        <p:spPr>
          <a:xfrm>
            <a:off x="8830018" y="0"/>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05000"/>
            <a:ext cx="8077200" cy="738664"/>
          </a:xfrm>
        </p:spPr>
        <p:txBody>
          <a:bodyPr/>
          <a:lstStyle/>
          <a:p>
            <a:r>
              <a:rPr lang="en-US" sz="4000" i="1" dirty="0">
                <a:solidFill>
                  <a:schemeClr val="tx1">
                    <a:lumMod val="95000"/>
                  </a:schemeClr>
                </a:solidFill>
              </a:rPr>
              <a:t>Named entity recognition (NER)</a:t>
            </a:r>
          </a:p>
        </p:txBody>
      </p:sp>
      <p:sp>
        <p:nvSpPr>
          <p:cNvPr id="6" name="TextBox 5">
            <a:extLst>
              <a:ext uri="{FF2B5EF4-FFF2-40B4-BE49-F238E27FC236}">
                <a16:creationId xmlns:a16="http://schemas.microsoft.com/office/drawing/2014/main" id="{BC25FE75-7C44-43C5-89BA-D30D1D4ACDBA}"/>
              </a:ext>
            </a:extLst>
          </p:cNvPr>
          <p:cNvSpPr txBox="1"/>
          <p:nvPr/>
        </p:nvSpPr>
        <p:spPr>
          <a:xfrm>
            <a:off x="8610600" y="2286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30</a:t>
            </a:fld>
            <a:endParaRPr lang="en-US" sz="1324" dirty="0">
              <a:solidFill>
                <a:schemeClr val="tx1">
                  <a:lumMod val="50000"/>
                </a:schemeClr>
              </a:solidFill>
              <a:latin typeface="Segoe UI Semilight"/>
            </a:endParaRPr>
          </a:p>
        </p:txBody>
      </p:sp>
      <p:sp>
        <p:nvSpPr>
          <p:cNvPr id="3" name="Rectangle 2">
            <a:extLst>
              <a:ext uri="{FF2B5EF4-FFF2-40B4-BE49-F238E27FC236}">
                <a16:creationId xmlns:a16="http://schemas.microsoft.com/office/drawing/2014/main" id="{943BB612-C11E-42DE-8BA3-DE2CC42C3821}"/>
              </a:ext>
            </a:extLst>
          </p:cNvPr>
          <p:cNvSpPr/>
          <p:nvPr/>
        </p:nvSpPr>
        <p:spPr>
          <a:xfrm>
            <a:off x="609600" y="3016705"/>
            <a:ext cx="8077200" cy="369332"/>
          </a:xfrm>
          <a:prstGeom prst="rect">
            <a:avLst/>
          </a:prstGeom>
        </p:spPr>
        <p:txBody>
          <a:bodyPr wrap="square">
            <a:spAutoFit/>
          </a:bodyPr>
          <a:lstStyle/>
          <a:p>
            <a:r>
              <a:rPr lang="en-US" dirty="0"/>
              <a:t>https://github.com/Azure/MachineLearningSamples-BiomedicalEntityExtraction</a:t>
            </a:r>
          </a:p>
        </p:txBody>
      </p:sp>
    </p:spTree>
    <p:extLst>
      <p:ext uri="{BB962C8B-B14F-4D97-AF65-F5344CB8AC3E}">
        <p14:creationId xmlns:p14="http://schemas.microsoft.com/office/powerpoint/2010/main" val="428599692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402120" y="339162"/>
            <a:ext cx="8741880" cy="899665"/>
          </a:xfrm>
        </p:spPr>
        <p:txBody>
          <a:bodyPr/>
          <a:lstStyle/>
          <a:p>
            <a:r>
              <a:rPr lang="en-US" sz="3200" dirty="0">
                <a:solidFill>
                  <a:schemeClr val="accent4">
                    <a:lumMod val="75000"/>
                  </a:schemeClr>
                </a:solidFill>
              </a:rPr>
              <a:t>Use case introduction: Biomedical named entity recognition using LSTMs</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19937" y="1737865"/>
            <a:ext cx="8741309" cy="4104713"/>
          </a:xfrm>
        </p:spPr>
        <p:txBody>
          <a:bodyPr/>
          <a:lstStyle/>
          <a:p>
            <a:r>
              <a:rPr lang="en-US" sz="2000" dirty="0"/>
              <a:t>Identify entities drugs, chemicals &amp; diseases from medical abstracts (PubMed) or medical documents such as electronic health records (EHRs)</a:t>
            </a:r>
          </a:p>
          <a:p>
            <a:pPr lvl="1"/>
            <a:r>
              <a:rPr lang="en-US" sz="1412" dirty="0"/>
              <a:t>E.g. Create structured information from unstructured data</a:t>
            </a:r>
          </a:p>
          <a:p>
            <a:endParaRPr lang="en-US" sz="2000" b="1" dirty="0"/>
          </a:p>
          <a:p>
            <a:r>
              <a:rPr lang="en-US" sz="2000" b="1" dirty="0"/>
              <a:t>Objective &amp; question</a:t>
            </a:r>
          </a:p>
          <a:p>
            <a:pPr lvl="1"/>
            <a:r>
              <a:rPr lang="en-US" sz="1800" dirty="0"/>
              <a:t>Train a scalable model for NER using word vectors and DL architecture</a:t>
            </a:r>
          </a:p>
          <a:p>
            <a:pPr lvl="1"/>
            <a:r>
              <a:rPr lang="en-US" sz="1800" dirty="0"/>
              <a:t>Can we improve NER accuracy using domain-specific (biomedical) datasets for word embedding, rather than a generic dataset (e.g. Google news articles)?</a:t>
            </a:r>
          </a:p>
          <a:p>
            <a:endParaRPr lang="en-US" sz="2000" dirty="0"/>
          </a:p>
          <a:p>
            <a:r>
              <a:rPr lang="en-US" sz="2000" b="1" dirty="0"/>
              <a:t>Datasets</a:t>
            </a:r>
          </a:p>
          <a:p>
            <a:pPr lvl="1"/>
            <a:r>
              <a:rPr lang="en-US" sz="1800" dirty="0"/>
              <a:t>Word embeddings: Entire set of PubMed abstracts, ~30 MIL</a:t>
            </a:r>
          </a:p>
          <a:p>
            <a:pPr lvl="1"/>
            <a:r>
              <a:rPr lang="en-US" sz="1800" dirty="0"/>
              <a:t>Drugs and disease - labeled data-set</a:t>
            </a:r>
          </a:p>
          <a:p>
            <a:pPr lvl="1"/>
            <a:r>
              <a:rPr lang="en-US" sz="1800" dirty="0"/>
              <a:t>Biological entities (protein, DNA, RNA etc.) – labeled data</a:t>
            </a:r>
          </a:p>
        </p:txBody>
      </p:sp>
      <p:sp>
        <p:nvSpPr>
          <p:cNvPr id="4" name="TextBox 3">
            <a:extLst>
              <a:ext uri="{FF2B5EF4-FFF2-40B4-BE49-F238E27FC236}">
                <a16:creationId xmlns:a16="http://schemas.microsoft.com/office/drawing/2014/main" id="{5D3910FE-97AF-4BFF-8A93-00BF97B8916C}"/>
              </a:ext>
            </a:extLst>
          </p:cNvPr>
          <p:cNvSpPr txBox="1"/>
          <p:nvPr/>
        </p:nvSpPr>
        <p:spPr>
          <a:xfrm>
            <a:off x="8703780" y="138848"/>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31</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62517892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2188-DA25-4F6F-A241-F6638107FF1E}"/>
              </a:ext>
            </a:extLst>
          </p:cNvPr>
          <p:cNvSpPr>
            <a:spLocks noGrp="1"/>
          </p:cNvSpPr>
          <p:nvPr>
            <p:ph type="title"/>
          </p:nvPr>
        </p:nvSpPr>
        <p:spPr/>
        <p:txBody>
          <a:bodyPr/>
          <a:lstStyle/>
          <a:p>
            <a:r>
              <a:rPr lang="en-US" dirty="0"/>
              <a:t>Labeled entity data-sets</a:t>
            </a:r>
          </a:p>
        </p:txBody>
      </p:sp>
      <p:sp>
        <p:nvSpPr>
          <p:cNvPr id="3" name="Text Placeholder 2">
            <a:extLst>
              <a:ext uri="{FF2B5EF4-FFF2-40B4-BE49-F238E27FC236}">
                <a16:creationId xmlns:a16="http://schemas.microsoft.com/office/drawing/2014/main" id="{8CDF403F-32A3-41DC-B6EB-FCFF9931CAD6}"/>
              </a:ext>
            </a:extLst>
          </p:cNvPr>
          <p:cNvSpPr>
            <a:spLocks noGrp="1"/>
          </p:cNvSpPr>
          <p:nvPr>
            <p:ph type="body" sz="quarter" idx="10"/>
          </p:nvPr>
        </p:nvSpPr>
        <p:spPr>
          <a:xfrm>
            <a:off x="3962400" y="1189176"/>
            <a:ext cx="4752286" cy="2760307"/>
          </a:xfrm>
        </p:spPr>
        <p:txBody>
          <a:bodyPr/>
          <a:lstStyle/>
          <a:p>
            <a:r>
              <a:rPr lang="en-US" dirty="0"/>
              <a:t>Training: Typically labeled data containing</a:t>
            </a:r>
          </a:p>
          <a:p>
            <a:pPr lvl="1"/>
            <a:r>
              <a:rPr lang="en-US" dirty="0"/>
              <a:t>500-2,000 abstracts</a:t>
            </a:r>
          </a:p>
          <a:p>
            <a:pPr lvl="1"/>
            <a:r>
              <a:rPr lang="en-US" dirty="0"/>
              <a:t>8,000-20,000 sentences</a:t>
            </a:r>
          </a:p>
          <a:p>
            <a:r>
              <a:rPr lang="en-US" dirty="0"/>
              <a:t>Test: Typically labeled data</a:t>
            </a:r>
          </a:p>
          <a:p>
            <a:pPr lvl="1"/>
            <a:r>
              <a:rPr lang="en-US" dirty="0"/>
              <a:t>200-400 abstracts</a:t>
            </a:r>
          </a:p>
          <a:p>
            <a:pPr lvl="1"/>
            <a:r>
              <a:rPr lang="en-US" dirty="0"/>
              <a:t>600-4,000 sentences</a:t>
            </a:r>
          </a:p>
        </p:txBody>
      </p:sp>
      <p:pic>
        <p:nvPicPr>
          <p:cNvPr id="6" name="Picture 5">
            <a:extLst>
              <a:ext uri="{FF2B5EF4-FFF2-40B4-BE49-F238E27FC236}">
                <a16:creationId xmlns:a16="http://schemas.microsoft.com/office/drawing/2014/main" id="{A3996398-039D-4BFA-80D8-C9B1BA53EBF7}"/>
              </a:ext>
            </a:extLst>
          </p:cNvPr>
          <p:cNvPicPr>
            <a:picLocks noChangeAspect="1"/>
          </p:cNvPicPr>
          <p:nvPr/>
        </p:nvPicPr>
        <p:blipFill rotWithShape="1">
          <a:blip r:embed="rId2"/>
          <a:srcRect t="12222" r="72424" b="8890"/>
          <a:stretch/>
        </p:blipFill>
        <p:spPr>
          <a:xfrm>
            <a:off x="609600" y="1158289"/>
            <a:ext cx="2436440" cy="5410200"/>
          </a:xfrm>
          <a:prstGeom prst="rect">
            <a:avLst/>
          </a:prstGeom>
          <a:ln>
            <a:noFill/>
          </a:ln>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0905216E-3E11-4C51-AD6D-5FBA8E1E0CEF}"/>
              </a:ext>
            </a:extLst>
          </p:cNvPr>
          <p:cNvSpPr txBox="1"/>
          <p:nvPr/>
        </p:nvSpPr>
        <p:spPr>
          <a:xfrm>
            <a:off x="8703780" y="138848"/>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32</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57554941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79AB-767A-4A81-BAAE-2F8178DD6B8D}"/>
              </a:ext>
            </a:extLst>
          </p:cNvPr>
          <p:cNvSpPr>
            <a:spLocks noGrp="1"/>
          </p:cNvSpPr>
          <p:nvPr>
            <p:ph type="title"/>
          </p:nvPr>
        </p:nvSpPr>
        <p:spPr>
          <a:xfrm>
            <a:off x="47625" y="259564"/>
            <a:ext cx="8741880" cy="899665"/>
          </a:xfrm>
        </p:spPr>
        <p:txBody>
          <a:bodyPr/>
          <a:lstStyle/>
          <a:p>
            <a:r>
              <a:rPr lang="en-US" sz="3200" dirty="0">
                <a:solidFill>
                  <a:schemeClr val="accent4">
                    <a:lumMod val="75000"/>
                  </a:schemeClr>
                </a:solidFill>
              </a:rPr>
              <a:t>Architecture: Data pipeline and experimental setup</a:t>
            </a:r>
          </a:p>
        </p:txBody>
      </p:sp>
      <p:pic>
        <p:nvPicPr>
          <p:cNvPr id="5" name="Picture 4">
            <a:extLst>
              <a:ext uri="{FF2B5EF4-FFF2-40B4-BE49-F238E27FC236}">
                <a16:creationId xmlns:a16="http://schemas.microsoft.com/office/drawing/2014/main" id="{A55D4BF2-8750-4245-B89E-DB5CBB245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1600200"/>
            <a:ext cx="9144000" cy="4816972"/>
          </a:xfrm>
          <a:prstGeom prst="rect">
            <a:avLst/>
          </a:prstGeom>
        </p:spPr>
      </p:pic>
      <p:sp>
        <p:nvSpPr>
          <p:cNvPr id="6" name="TextBox 5">
            <a:extLst>
              <a:ext uri="{FF2B5EF4-FFF2-40B4-BE49-F238E27FC236}">
                <a16:creationId xmlns:a16="http://schemas.microsoft.com/office/drawing/2014/main" id="{0BC3B747-069F-4168-97C6-C3D497BD3673}"/>
              </a:ext>
            </a:extLst>
          </p:cNvPr>
          <p:cNvSpPr txBox="1"/>
          <p:nvPr/>
        </p:nvSpPr>
        <p:spPr>
          <a:xfrm>
            <a:off x="8642078" y="59251"/>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33</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83907560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040E-57BF-4F6E-9D95-98C7CCD35404}"/>
              </a:ext>
            </a:extLst>
          </p:cNvPr>
          <p:cNvSpPr>
            <a:spLocks noGrp="1"/>
          </p:cNvSpPr>
          <p:nvPr>
            <p:ph type="title"/>
          </p:nvPr>
        </p:nvSpPr>
        <p:spPr>
          <a:xfrm>
            <a:off x="233281" y="169884"/>
            <a:ext cx="8741880" cy="899665"/>
          </a:xfrm>
        </p:spPr>
        <p:txBody>
          <a:bodyPr/>
          <a:lstStyle/>
          <a:p>
            <a:r>
              <a:rPr lang="en-US" sz="3200" dirty="0">
                <a:solidFill>
                  <a:schemeClr val="accent4">
                    <a:lumMod val="75000"/>
                  </a:schemeClr>
                </a:solidFill>
              </a:rPr>
              <a:t>Word2Vec &amp; Bi-directional LSTM architecture</a:t>
            </a:r>
          </a:p>
        </p:txBody>
      </p:sp>
      <p:sp>
        <p:nvSpPr>
          <p:cNvPr id="3" name="Text Placeholder 2">
            <a:extLst>
              <a:ext uri="{FF2B5EF4-FFF2-40B4-BE49-F238E27FC236}">
                <a16:creationId xmlns:a16="http://schemas.microsoft.com/office/drawing/2014/main" id="{9F7A555F-DECD-46CD-976A-AD8D1D9E2652}"/>
              </a:ext>
            </a:extLst>
          </p:cNvPr>
          <p:cNvSpPr>
            <a:spLocks noGrp="1"/>
          </p:cNvSpPr>
          <p:nvPr>
            <p:ph type="body" sz="quarter" idx="10"/>
          </p:nvPr>
        </p:nvSpPr>
        <p:spPr>
          <a:xfrm>
            <a:off x="461430" y="1069549"/>
            <a:ext cx="4363002" cy="1782026"/>
          </a:xfrm>
        </p:spPr>
        <p:txBody>
          <a:bodyPr/>
          <a:lstStyle/>
          <a:p>
            <a:r>
              <a:rPr lang="en-US" sz="2000" b="1" dirty="0"/>
              <a:t>Word2Vec training:</a:t>
            </a:r>
          </a:p>
          <a:p>
            <a:pPr lvl="1"/>
            <a:r>
              <a:rPr lang="en-US" sz="1400" dirty="0"/>
              <a:t>Spark MLlib implementation</a:t>
            </a:r>
          </a:p>
          <a:p>
            <a:pPr lvl="1"/>
            <a:r>
              <a:rPr lang="en-US" sz="1400" dirty="0"/>
              <a:t>Azure HDInsight Spark cluster</a:t>
            </a:r>
          </a:p>
          <a:p>
            <a:pPr lvl="1"/>
            <a:r>
              <a:rPr lang="en-US" sz="1400" dirty="0"/>
              <a:t>11 nodes</a:t>
            </a:r>
          </a:p>
          <a:p>
            <a:r>
              <a:rPr lang="en-US" sz="1800" b="1" dirty="0"/>
              <a:t>LSTM training:</a:t>
            </a:r>
          </a:p>
          <a:p>
            <a:pPr lvl="1"/>
            <a:r>
              <a:rPr lang="en-US" sz="1400" dirty="0"/>
              <a:t>GPU – DSVM (data science VM)</a:t>
            </a:r>
          </a:p>
        </p:txBody>
      </p:sp>
      <p:pic>
        <p:nvPicPr>
          <p:cNvPr id="5" name="Picture 4">
            <a:extLst>
              <a:ext uri="{FF2B5EF4-FFF2-40B4-BE49-F238E27FC236}">
                <a16:creationId xmlns:a16="http://schemas.microsoft.com/office/drawing/2014/main" id="{3C05A809-9208-4134-818B-598D967F7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302758"/>
            <a:ext cx="3134760" cy="5385358"/>
          </a:xfrm>
          <a:prstGeom prst="rect">
            <a:avLst/>
          </a:prstGeom>
        </p:spPr>
      </p:pic>
      <p:sp>
        <p:nvSpPr>
          <p:cNvPr id="10" name="Rectangle: Rounded Corners 9">
            <a:extLst>
              <a:ext uri="{FF2B5EF4-FFF2-40B4-BE49-F238E27FC236}">
                <a16:creationId xmlns:a16="http://schemas.microsoft.com/office/drawing/2014/main" id="{0DE12BAE-C769-472F-BF8D-66A8C24F23CF}"/>
              </a:ext>
            </a:extLst>
          </p:cNvPr>
          <p:cNvSpPr/>
          <p:nvPr/>
        </p:nvSpPr>
        <p:spPr bwMode="auto">
          <a:xfrm>
            <a:off x="5565767" y="840949"/>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Bi-directional LSTM for NER</a:t>
            </a:r>
          </a:p>
        </p:txBody>
      </p:sp>
      <p:sp>
        <p:nvSpPr>
          <p:cNvPr id="11" name="TextBox 10">
            <a:extLst>
              <a:ext uri="{FF2B5EF4-FFF2-40B4-BE49-F238E27FC236}">
                <a16:creationId xmlns:a16="http://schemas.microsoft.com/office/drawing/2014/main" id="{B5CEBB7C-6F17-47C9-88E1-5F2AE87632CF}"/>
              </a:ext>
            </a:extLst>
          </p:cNvPr>
          <p:cNvSpPr txBox="1"/>
          <p:nvPr/>
        </p:nvSpPr>
        <p:spPr>
          <a:xfrm>
            <a:off x="8689703" y="-3043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34</a:t>
            </a:fld>
            <a:endParaRPr lang="en-US" sz="1324" dirty="0">
              <a:solidFill>
                <a:schemeClr val="tx1">
                  <a:lumMod val="50000"/>
                </a:schemeClr>
              </a:solidFill>
              <a:latin typeface="Segoe UI Semilight"/>
            </a:endParaRPr>
          </a:p>
        </p:txBody>
      </p:sp>
      <p:sp>
        <p:nvSpPr>
          <p:cNvPr id="7" name="Rectangle 6">
            <a:extLst>
              <a:ext uri="{FF2B5EF4-FFF2-40B4-BE49-F238E27FC236}">
                <a16:creationId xmlns:a16="http://schemas.microsoft.com/office/drawing/2014/main" id="{70D3CBD9-85AA-4151-82E3-A081DE6F452C}"/>
              </a:ext>
            </a:extLst>
          </p:cNvPr>
          <p:cNvSpPr/>
          <p:nvPr/>
        </p:nvSpPr>
        <p:spPr>
          <a:xfrm>
            <a:off x="373550" y="5295779"/>
            <a:ext cx="4572000" cy="830997"/>
          </a:xfrm>
          <a:prstGeom prst="rect">
            <a:avLst/>
          </a:prstGeom>
        </p:spPr>
        <p:txBody>
          <a:bodyPr>
            <a:spAutoFit/>
          </a:bodyPr>
          <a:lstStyle/>
          <a:p>
            <a:r>
              <a:rPr lang="en-US" sz="1600" b="1" dirty="0">
                <a:solidFill>
                  <a:srgbClr val="333333"/>
                </a:solidFill>
              </a:rPr>
              <a:t>LSTM</a:t>
            </a:r>
            <a:r>
              <a:rPr lang="en-US" sz="1600" dirty="0">
                <a:solidFill>
                  <a:srgbClr val="333333"/>
                </a:solidFill>
              </a:rPr>
              <a:t> - Long Short Term Memory networks - </a:t>
            </a:r>
            <a:r>
              <a:rPr lang="en-US" sz="1600" i="1" u="sng" dirty="0">
                <a:solidFill>
                  <a:srgbClr val="333333"/>
                </a:solidFill>
              </a:rPr>
              <a:t>special kind of RNN</a:t>
            </a:r>
            <a:r>
              <a:rPr lang="en-US" sz="1600" dirty="0">
                <a:solidFill>
                  <a:srgbClr val="333333"/>
                </a:solidFill>
              </a:rPr>
              <a:t>, capable of learning </a:t>
            </a:r>
            <a:r>
              <a:rPr lang="en-US" sz="1600" i="1" u="sng" dirty="0">
                <a:solidFill>
                  <a:srgbClr val="333333"/>
                </a:solidFill>
              </a:rPr>
              <a:t>long-term dependencies</a:t>
            </a:r>
            <a:r>
              <a:rPr lang="en-US" sz="1600" dirty="0">
                <a:solidFill>
                  <a:srgbClr val="333333"/>
                </a:solidFill>
              </a:rPr>
              <a:t> (details not shown) </a:t>
            </a:r>
            <a:endParaRPr lang="en-US" sz="1600" dirty="0"/>
          </a:p>
        </p:txBody>
      </p:sp>
      <p:sp>
        <p:nvSpPr>
          <p:cNvPr id="8" name="Rectangle 7">
            <a:extLst>
              <a:ext uri="{FF2B5EF4-FFF2-40B4-BE49-F238E27FC236}">
                <a16:creationId xmlns:a16="http://schemas.microsoft.com/office/drawing/2014/main" id="{189B4BA6-BA4B-4E3C-8354-AE1CBC117A3B}"/>
              </a:ext>
            </a:extLst>
          </p:cNvPr>
          <p:cNvSpPr/>
          <p:nvPr/>
        </p:nvSpPr>
        <p:spPr>
          <a:xfrm>
            <a:off x="373550" y="6207645"/>
            <a:ext cx="4572000" cy="261610"/>
          </a:xfrm>
          <a:prstGeom prst="rect">
            <a:avLst/>
          </a:prstGeom>
        </p:spPr>
        <p:txBody>
          <a:bodyPr>
            <a:spAutoFit/>
          </a:bodyPr>
          <a:lstStyle/>
          <a:p>
            <a:r>
              <a:rPr lang="en-US" sz="1100" dirty="0"/>
              <a:t>http://colah.github.io/posts/2015-08-Understanding-LSTMs/</a:t>
            </a:r>
          </a:p>
        </p:txBody>
      </p:sp>
      <p:grpSp>
        <p:nvGrpSpPr>
          <p:cNvPr id="12" name="Group 11">
            <a:extLst>
              <a:ext uri="{FF2B5EF4-FFF2-40B4-BE49-F238E27FC236}">
                <a16:creationId xmlns:a16="http://schemas.microsoft.com/office/drawing/2014/main" id="{13CA0212-E1BC-4335-9382-391A400D36BC}"/>
              </a:ext>
            </a:extLst>
          </p:cNvPr>
          <p:cNvGrpSpPr/>
          <p:nvPr/>
        </p:nvGrpSpPr>
        <p:grpSpPr>
          <a:xfrm>
            <a:off x="281979" y="3295261"/>
            <a:ext cx="4542453" cy="1814708"/>
            <a:chOff x="376660" y="3295261"/>
            <a:chExt cx="4542453" cy="1814708"/>
          </a:xfrm>
        </p:grpSpPr>
        <p:pic>
          <p:nvPicPr>
            <p:cNvPr id="6" name="Picture 5">
              <a:extLst>
                <a:ext uri="{FF2B5EF4-FFF2-40B4-BE49-F238E27FC236}">
                  <a16:creationId xmlns:a16="http://schemas.microsoft.com/office/drawing/2014/main" id="{2352C0AE-1E6B-4C7E-AAC8-7CD4C182F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660" y="3545407"/>
              <a:ext cx="4542453" cy="1564562"/>
            </a:xfrm>
            <a:prstGeom prst="rect">
              <a:avLst/>
            </a:prstGeom>
          </p:spPr>
        </p:pic>
        <p:sp>
          <p:nvSpPr>
            <p:cNvPr id="9" name="Rectangle 8">
              <a:extLst>
                <a:ext uri="{FF2B5EF4-FFF2-40B4-BE49-F238E27FC236}">
                  <a16:creationId xmlns:a16="http://schemas.microsoft.com/office/drawing/2014/main" id="{DF08C3BF-AC07-4E22-95EC-9BE2EED83FBE}"/>
                </a:ext>
              </a:extLst>
            </p:cNvPr>
            <p:cNvSpPr/>
            <p:nvPr/>
          </p:nvSpPr>
          <p:spPr>
            <a:xfrm>
              <a:off x="2436888" y="3295261"/>
              <a:ext cx="601447" cy="338554"/>
            </a:xfrm>
            <a:prstGeom prst="rect">
              <a:avLst/>
            </a:prstGeom>
            <a:solidFill>
              <a:schemeClr val="tx1">
                <a:lumMod val="60000"/>
                <a:lumOff val="40000"/>
              </a:schemeClr>
            </a:solidFill>
          </p:spPr>
          <p:txBody>
            <a:bodyPr wrap="none">
              <a:spAutoFit/>
            </a:bodyPr>
            <a:lstStyle/>
            <a:p>
              <a:r>
                <a:rPr lang="en-US" sz="1600" b="1" dirty="0">
                  <a:solidFill>
                    <a:schemeClr val="bg1"/>
                  </a:solidFill>
                </a:rPr>
                <a:t>RNN</a:t>
              </a:r>
              <a:endParaRPr lang="en-US" sz="1600" dirty="0">
                <a:solidFill>
                  <a:schemeClr val="bg1"/>
                </a:solidFill>
              </a:endParaRPr>
            </a:p>
          </p:txBody>
        </p:sp>
      </p:grpSp>
    </p:spTree>
    <p:extLst>
      <p:ext uri="{BB962C8B-B14F-4D97-AF65-F5344CB8AC3E}">
        <p14:creationId xmlns:p14="http://schemas.microsoft.com/office/powerpoint/2010/main" val="247825452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3B13-DB4C-4A71-83D3-BD69E8900295}"/>
              </a:ext>
            </a:extLst>
          </p:cNvPr>
          <p:cNvSpPr>
            <a:spLocks noGrp="1"/>
          </p:cNvSpPr>
          <p:nvPr>
            <p:ph type="title"/>
          </p:nvPr>
        </p:nvSpPr>
        <p:spPr>
          <a:xfrm>
            <a:off x="402120" y="254388"/>
            <a:ext cx="8741880" cy="899665"/>
          </a:xfrm>
        </p:spPr>
        <p:txBody>
          <a:bodyPr/>
          <a:lstStyle/>
          <a:p>
            <a:r>
              <a:rPr lang="en-US" sz="3200" dirty="0">
                <a:solidFill>
                  <a:schemeClr val="accent4">
                    <a:lumMod val="75000"/>
                  </a:schemeClr>
                </a:solidFill>
              </a:rPr>
              <a:t>Bi-directional LSTM for NER - code</a:t>
            </a:r>
          </a:p>
        </p:txBody>
      </p:sp>
      <p:pic>
        <p:nvPicPr>
          <p:cNvPr id="5" name="Picture 4">
            <a:extLst>
              <a:ext uri="{FF2B5EF4-FFF2-40B4-BE49-F238E27FC236}">
                <a16:creationId xmlns:a16="http://schemas.microsoft.com/office/drawing/2014/main" id="{AB31D12A-4B99-4A72-AA76-395DCF33C46F}"/>
              </a:ext>
            </a:extLst>
          </p:cNvPr>
          <p:cNvPicPr>
            <a:picLocks noChangeAspect="1"/>
          </p:cNvPicPr>
          <p:nvPr/>
        </p:nvPicPr>
        <p:blipFill rotWithShape="1">
          <a:blip r:embed="rId2"/>
          <a:srcRect l="16667" t="16378" r="33333" b="18000"/>
          <a:stretch/>
        </p:blipFill>
        <p:spPr>
          <a:xfrm>
            <a:off x="990600" y="1074468"/>
            <a:ext cx="7315200" cy="5250449"/>
          </a:xfrm>
          <a:prstGeom prst="rect">
            <a:avLst/>
          </a:prstGeom>
        </p:spPr>
      </p:pic>
      <p:sp>
        <p:nvSpPr>
          <p:cNvPr id="6" name="TextBox 5">
            <a:extLst>
              <a:ext uri="{FF2B5EF4-FFF2-40B4-BE49-F238E27FC236}">
                <a16:creationId xmlns:a16="http://schemas.microsoft.com/office/drawing/2014/main" id="{93775497-983F-41E6-A886-5543179CABC0}"/>
              </a:ext>
            </a:extLst>
          </p:cNvPr>
          <p:cNvSpPr txBox="1"/>
          <p:nvPr/>
        </p:nvSpPr>
        <p:spPr>
          <a:xfrm>
            <a:off x="8689703" y="54074"/>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22869405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F85A-2A20-4271-8B32-592C90957F90}"/>
              </a:ext>
            </a:extLst>
          </p:cNvPr>
          <p:cNvSpPr>
            <a:spLocks noGrp="1"/>
          </p:cNvSpPr>
          <p:nvPr>
            <p:ph type="title"/>
          </p:nvPr>
        </p:nvSpPr>
        <p:spPr>
          <a:xfrm>
            <a:off x="170939" y="256418"/>
            <a:ext cx="8741880" cy="899665"/>
          </a:xfrm>
        </p:spPr>
        <p:txBody>
          <a:bodyPr/>
          <a:lstStyle/>
          <a:p>
            <a:r>
              <a:rPr lang="en-US" sz="3200" dirty="0">
                <a:solidFill>
                  <a:schemeClr val="accent4">
                    <a:lumMod val="75000"/>
                  </a:schemeClr>
                </a:solidFill>
              </a:rPr>
              <a:t>Biomedical NER model evaluation</a:t>
            </a:r>
            <a:br>
              <a:rPr lang="en-US" sz="3200" dirty="0">
                <a:solidFill>
                  <a:schemeClr val="accent4">
                    <a:lumMod val="75000"/>
                  </a:schemeClr>
                </a:solidFill>
              </a:rPr>
            </a:br>
            <a:r>
              <a:rPr lang="en-US" sz="2400" dirty="0">
                <a:solidFill>
                  <a:schemeClr val="accent4">
                    <a:lumMod val="75000"/>
                  </a:schemeClr>
                </a:solidFill>
              </a:rPr>
              <a:t>Doman-specific embedding improve performance of NER identification</a:t>
            </a:r>
          </a:p>
        </p:txBody>
      </p:sp>
      <p:pic>
        <p:nvPicPr>
          <p:cNvPr id="5" name="Picture 4">
            <a:extLst>
              <a:ext uri="{FF2B5EF4-FFF2-40B4-BE49-F238E27FC236}">
                <a16:creationId xmlns:a16="http://schemas.microsoft.com/office/drawing/2014/main" id="{644708DC-370C-4291-A009-A3C5D1074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66" y="1371599"/>
            <a:ext cx="4222713" cy="4628154"/>
          </a:xfrm>
          <a:prstGeom prst="rect">
            <a:avLst/>
          </a:prstGeom>
        </p:spPr>
      </p:pic>
      <p:sp>
        <p:nvSpPr>
          <p:cNvPr id="6" name="Rectangle 5">
            <a:extLst>
              <a:ext uri="{FF2B5EF4-FFF2-40B4-BE49-F238E27FC236}">
                <a16:creationId xmlns:a16="http://schemas.microsoft.com/office/drawing/2014/main" id="{5DF4C05D-158E-43E7-988F-A3847BA7EF86}"/>
              </a:ext>
            </a:extLst>
          </p:cNvPr>
          <p:cNvSpPr/>
          <p:nvPr/>
        </p:nvSpPr>
        <p:spPr>
          <a:xfrm>
            <a:off x="536928" y="6121015"/>
            <a:ext cx="3938194" cy="338554"/>
          </a:xfrm>
          <a:prstGeom prst="rect">
            <a:avLst/>
          </a:prstGeom>
        </p:spPr>
        <p:txBody>
          <a:bodyPr wrap="none">
            <a:spAutoFit/>
          </a:bodyPr>
          <a:lstStyle/>
          <a:p>
            <a:pPr algn="ctr"/>
            <a:r>
              <a:rPr lang="en-US" sz="1600" dirty="0">
                <a:solidFill>
                  <a:schemeClr val="tx1">
                    <a:lumMod val="50000"/>
                  </a:schemeClr>
                </a:solidFill>
              </a:rPr>
              <a:t>Semeval 2013 - Task 9.1 (Drug Recognition)</a:t>
            </a:r>
          </a:p>
        </p:txBody>
      </p:sp>
      <p:sp>
        <p:nvSpPr>
          <p:cNvPr id="9" name="Rectangle 8">
            <a:extLst>
              <a:ext uri="{FF2B5EF4-FFF2-40B4-BE49-F238E27FC236}">
                <a16:creationId xmlns:a16="http://schemas.microsoft.com/office/drawing/2014/main" id="{BE5B10D8-680F-4203-A9B4-117F41C9CA2B}"/>
              </a:ext>
            </a:extLst>
          </p:cNvPr>
          <p:cNvSpPr/>
          <p:nvPr/>
        </p:nvSpPr>
        <p:spPr>
          <a:xfrm>
            <a:off x="5715000" y="6142462"/>
            <a:ext cx="2205347" cy="338554"/>
          </a:xfrm>
          <a:prstGeom prst="rect">
            <a:avLst/>
          </a:prstGeom>
        </p:spPr>
        <p:txBody>
          <a:bodyPr wrap="none">
            <a:spAutoFit/>
          </a:bodyPr>
          <a:lstStyle/>
          <a:p>
            <a:r>
              <a:rPr lang="en-US" sz="1600" dirty="0">
                <a:solidFill>
                  <a:srgbClr val="000000"/>
                </a:solidFill>
              </a:rPr>
              <a:t>BioCreative V CDR task</a:t>
            </a:r>
            <a:endParaRPr lang="en-US" sz="1600" dirty="0"/>
          </a:p>
        </p:txBody>
      </p:sp>
      <p:pic>
        <p:nvPicPr>
          <p:cNvPr id="11" name="Picture 10">
            <a:extLst>
              <a:ext uri="{FF2B5EF4-FFF2-40B4-BE49-F238E27FC236}">
                <a16:creationId xmlns:a16="http://schemas.microsoft.com/office/drawing/2014/main" id="{800C0F40-465B-412E-8608-13C0ED225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067" y="1820609"/>
            <a:ext cx="4197151" cy="3730135"/>
          </a:xfrm>
          <a:prstGeom prst="rect">
            <a:avLst/>
          </a:prstGeom>
        </p:spPr>
      </p:pic>
      <p:sp>
        <p:nvSpPr>
          <p:cNvPr id="12" name="TextBox 11">
            <a:extLst>
              <a:ext uri="{FF2B5EF4-FFF2-40B4-BE49-F238E27FC236}">
                <a16:creationId xmlns:a16="http://schemas.microsoft.com/office/drawing/2014/main" id="{B1461601-260D-4317-AE33-C332C21CF703}"/>
              </a:ext>
            </a:extLst>
          </p:cNvPr>
          <p:cNvSpPr txBox="1"/>
          <p:nvPr/>
        </p:nvSpPr>
        <p:spPr>
          <a:xfrm>
            <a:off x="8633064" y="256418"/>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36</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1984930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A1D7A5-B6DD-49C9-A844-44B646E8F5C7}"/>
              </a:ext>
            </a:extLst>
          </p:cNvPr>
          <p:cNvPicPr>
            <a:picLocks noChangeAspect="1"/>
          </p:cNvPicPr>
          <p:nvPr/>
        </p:nvPicPr>
        <p:blipFill rotWithShape="1">
          <a:blip r:embed="rId2"/>
          <a:srcRect l="739" t="12402" r="1762"/>
          <a:stretch/>
        </p:blipFill>
        <p:spPr>
          <a:xfrm>
            <a:off x="123824" y="1600200"/>
            <a:ext cx="8915401" cy="4380460"/>
          </a:xfrm>
          <a:prstGeom prst="rect">
            <a:avLst/>
          </a:prstGeom>
          <a:ln>
            <a:noFill/>
          </a:ln>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B62DE1B2-4C05-4A1D-88CD-9CF28CEDDFDB}"/>
              </a:ext>
            </a:extLst>
          </p:cNvPr>
          <p:cNvSpPr>
            <a:spLocks noGrp="1"/>
          </p:cNvSpPr>
          <p:nvPr>
            <p:ph type="title"/>
          </p:nvPr>
        </p:nvSpPr>
        <p:spPr/>
        <p:txBody>
          <a:bodyPr/>
          <a:lstStyle/>
          <a:p>
            <a:r>
              <a:rPr lang="en-US" sz="3200" dirty="0">
                <a:solidFill>
                  <a:schemeClr val="accent4">
                    <a:lumMod val="50000"/>
                  </a:schemeClr>
                </a:solidFill>
              </a:rPr>
              <a:t>Detection of entities – example with biomedical abstract from PubMed: Web service</a:t>
            </a:r>
          </a:p>
        </p:txBody>
      </p:sp>
    </p:spTree>
    <p:extLst>
      <p:ext uri="{BB962C8B-B14F-4D97-AF65-F5344CB8AC3E}">
        <p14:creationId xmlns:p14="http://schemas.microsoft.com/office/powerpoint/2010/main" val="381414141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542156" y="555086"/>
            <a:ext cx="8741880" cy="674653"/>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437027" y="1981200"/>
            <a:ext cx="8392991" cy="2646878"/>
          </a:xfrm>
        </p:spPr>
        <p:txBody>
          <a:bodyPr/>
          <a:lstStyle/>
          <a:p>
            <a:r>
              <a:rPr lang="en-US" sz="2000" dirty="0">
                <a:solidFill>
                  <a:schemeClr val="bg1">
                    <a:lumMod val="95000"/>
                  </a:schemeClr>
                </a:solidFill>
              </a:rPr>
              <a:t>TDSP (Team Data Science Process) provides a standardized process for development &amp; deployment of AI services on Azure</a:t>
            </a:r>
          </a:p>
          <a:p>
            <a:endParaRPr lang="en-US" sz="2000" dirty="0">
              <a:solidFill>
                <a:schemeClr val="bg1">
                  <a:lumMod val="95000"/>
                </a:schemeClr>
              </a:solidFill>
            </a:endParaRPr>
          </a:p>
          <a:p>
            <a:r>
              <a:rPr lang="en-US" sz="2000" dirty="0">
                <a:solidFill>
                  <a:schemeClr val="bg1">
                    <a:lumMod val="95000"/>
                  </a:schemeClr>
                </a:solidFill>
              </a:rPr>
              <a:t>Resources are available to use TDSP and AML together, along with data platforms on Azure to develop and deploy AI solutions</a:t>
            </a:r>
          </a:p>
          <a:p>
            <a:endParaRPr lang="en-US" sz="2000" dirty="0">
              <a:solidFill>
                <a:schemeClr val="bg1">
                  <a:lumMod val="95000"/>
                </a:schemeClr>
              </a:solidFill>
            </a:endParaRPr>
          </a:p>
          <a:p>
            <a:r>
              <a:rPr lang="en-US" sz="2000" dirty="0">
                <a:solidFill>
                  <a:schemeClr val="bg1">
                    <a:lumMod val="95000"/>
                  </a:schemeClr>
                </a:solidFill>
              </a:rPr>
              <a:t>Common DL use cases are provided as examples in open GitHub repos, with experiments on how to improve performance</a:t>
            </a:r>
          </a:p>
        </p:txBody>
      </p:sp>
      <p:sp>
        <p:nvSpPr>
          <p:cNvPr id="4" name="TextBox 3">
            <a:extLst>
              <a:ext uri="{FF2B5EF4-FFF2-40B4-BE49-F238E27FC236}">
                <a16:creationId xmlns:a16="http://schemas.microsoft.com/office/drawing/2014/main" id="{0B0F1292-0080-4212-91B8-09BDB7A86354}"/>
              </a:ext>
            </a:extLst>
          </p:cNvPr>
          <p:cNvSpPr txBox="1"/>
          <p:nvPr/>
        </p:nvSpPr>
        <p:spPr>
          <a:xfrm>
            <a:off x="8718557" y="192559"/>
            <a:ext cx="425443"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38</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2846" y="2476549"/>
            <a:ext cx="7507558" cy="856773"/>
          </a:xfrm>
        </p:spPr>
        <p:txBody>
          <a:bodyPr/>
          <a:lstStyle/>
          <a:p>
            <a:r>
              <a:rPr lang="en-US" sz="4853"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352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92909" y="76200"/>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39</a:t>
            </a:fld>
            <a:endParaRPr lang="en-US" sz="1324" dirty="0">
              <a:gradFill>
                <a:gsLst>
                  <a:gs pos="2917">
                    <a:srgbClr val="FFFFFF"/>
                  </a:gs>
                  <a:gs pos="30000">
                    <a:srgbClr val="FFFFFF"/>
                  </a:gs>
                </a:gsLst>
                <a:lin ang="5400000" scaled="0"/>
              </a:gradFill>
              <a:latin typeface="Segoe UI Semilight"/>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685800" y="3200400"/>
            <a:ext cx="3125862" cy="1297410"/>
          </a:xfrm>
          <a:prstGeom prst="rect">
            <a:avLst/>
          </a:prstGeom>
          <a:noFill/>
        </p:spPr>
        <p:txBody>
          <a:bodyPr wrap="none" lIns="134464" tIns="107571" rIns="134464" bIns="107571" rtlCol="0">
            <a:spAutoFit/>
          </a:bodyPr>
          <a:lstStyle/>
          <a:p>
            <a:pPr defTabSz="685845">
              <a:lnSpc>
                <a:spcPct val="90000"/>
              </a:lnSpc>
              <a:spcAft>
                <a:spcPts val="441"/>
              </a:spcAft>
            </a:pPr>
            <a:r>
              <a:rPr lang="en-US" sz="2353" spc="74" dirty="0">
                <a:solidFill>
                  <a:srgbClr val="99FF99"/>
                </a:solidFill>
                <a:latin typeface="Segoe UI Semilight"/>
              </a:rPr>
              <a:t>https://aka.ms/tdsp</a:t>
            </a:r>
          </a:p>
          <a:p>
            <a:pPr defTabSz="685845">
              <a:lnSpc>
                <a:spcPct val="90000"/>
              </a:lnSpc>
              <a:spcAft>
                <a:spcPts val="441"/>
              </a:spcAft>
            </a:pPr>
            <a:r>
              <a:rPr lang="en-US" sz="2353" spc="74" dirty="0">
                <a:solidFill>
                  <a:srgbClr val="99FF99"/>
                </a:solidFill>
                <a:latin typeface="Segoe UI Semilight"/>
              </a:rPr>
              <a:t>tdsp@microsoft.com</a:t>
            </a:r>
          </a:p>
          <a:p>
            <a:pPr defTabSz="685845">
              <a:lnSpc>
                <a:spcPct val="90000"/>
              </a:lnSpc>
              <a:spcAft>
                <a:spcPts val="441"/>
              </a:spcAft>
            </a:pPr>
            <a:endParaRPr lang="en-US" sz="2353" dirty="0">
              <a:solidFill>
                <a:srgbClr val="99FF99"/>
              </a:solidFill>
              <a:latin typeface="Segoe UI Semilight"/>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704850" y="4648200"/>
            <a:ext cx="5328516"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solidFill>
                  <a:srgbClr val="FFB900">
                    <a:lumMod val="20000"/>
                    <a:lumOff val="80000"/>
                  </a:srgbClr>
                </a:solidFill>
                <a:latin typeface="Segoe UI Semilight"/>
              </a:rPr>
              <a:t>Deck available @: https://aka.ms/tdsp-presentations</a:t>
            </a: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9324" y="2271531"/>
            <a:ext cx="4222823" cy="2140073"/>
          </a:xfrm>
        </p:spPr>
        <p:txBody>
          <a:bodyPr/>
          <a:lstStyle/>
          <a:p>
            <a:r>
              <a:rPr lang="en-US" sz="2941"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2941" dirty="0">
                <a:latin typeface="Segoe UI Semilight" panose="020B0402040204020203" pitchFamily="34" charset="0"/>
                <a:ea typeface="Segoe UI Emoji" panose="020B0502040204020203" pitchFamily="34" charset="0"/>
                <a:cs typeface="Segoe UI Semilight" panose="020B0402040204020203" pitchFamily="34" charset="0"/>
              </a:rPr>
            </a:br>
            <a:r>
              <a:rPr lang="en-US" sz="2059" dirty="0">
                <a:solidFill>
                  <a:schemeClr val="tx1">
                    <a:lumMod val="85000"/>
                  </a:schemeClr>
                </a:solidFill>
                <a:ea typeface="Times New Roman" panose="02020603050405020304" pitchFamily="18" charset="0"/>
              </a:rPr>
              <a:t>Agile and iterative process to develop, deploy and manage AI applications on the cloud</a:t>
            </a:r>
            <a:br>
              <a:rPr lang="en-US" sz="2059" dirty="0">
                <a:solidFill>
                  <a:schemeClr val="tx1">
                    <a:lumMod val="75000"/>
                  </a:schemeClr>
                </a:solidFill>
              </a:rPr>
            </a:br>
            <a:endParaRPr lang="en-US" sz="205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76200"/>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pPr>
              <a:t>4</a:t>
            </a:fld>
            <a:endParaRPr lang="en-US" sz="1324" dirty="0">
              <a:gradFill>
                <a:gsLst>
                  <a:gs pos="2917">
                    <a:srgbClr val="FFFFFF"/>
                  </a:gs>
                  <a:gs pos="30000">
                    <a:srgbClr val="FFFFFF"/>
                  </a:gs>
                </a:gsLst>
                <a:lin ang="5400000" scaled="0"/>
              </a:gradFill>
              <a:latin typeface="Segoe UI Semilight"/>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650142" y="4377201"/>
            <a:ext cx="3668825" cy="819466"/>
            <a:chOff x="808037" y="4729603"/>
            <a:chExt cx="4989856" cy="1114531"/>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239858" cy="556561"/>
            </a:xfrm>
            <a:prstGeom prst="rect">
              <a:avLst/>
            </a:prstGeom>
          </p:spPr>
          <p:txBody>
            <a:bodyPr wrap="none">
              <a:spAutoFit/>
            </a:bodyPr>
            <a:lstStyle/>
            <a:p>
              <a:pPr defTabSz="685845"/>
              <a:r>
                <a:rPr lang="en-US" sz="2059" dirty="0">
                  <a:solidFill>
                    <a:srgbClr val="99FF99"/>
                  </a:solidFill>
                  <a:latin typeface="Segoe UI Semilight"/>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89856" cy="556561"/>
            </a:xfrm>
            <a:prstGeom prst="rect">
              <a:avLst/>
            </a:prstGeom>
          </p:spPr>
          <p:txBody>
            <a:bodyPr wrap="none">
              <a:spAutoFit/>
            </a:bodyPr>
            <a:lstStyle/>
            <a:p>
              <a:pPr defTabSz="685845"/>
              <a:r>
                <a:rPr lang="en-US" sz="2059" dirty="0">
                  <a:solidFill>
                    <a:srgbClr val="99FF99"/>
                  </a:solidFill>
                  <a:latin typeface="Segoe UI Semilight"/>
                </a:rPr>
                <a:t>tdsp-feedback@microsoft.com</a:t>
              </a:r>
            </a:p>
          </p:txBody>
        </p:sp>
      </p:grpSp>
      <p:graphicFrame>
        <p:nvGraphicFramePr>
          <p:cNvPr id="23" name="Diagram 22">
            <a:extLst>
              <a:ext uri="{FF2B5EF4-FFF2-40B4-BE49-F238E27FC236}">
                <a16:creationId xmlns:a16="http://schemas.microsoft.com/office/drawing/2014/main" id="{97EF799C-2F1C-44F9-AF6F-9B700D2EAB79}"/>
              </a:ext>
            </a:extLst>
          </p:cNvPr>
          <p:cNvGraphicFramePr/>
          <p:nvPr>
            <p:extLst>
              <p:ext uri="{D42A27DB-BD31-4B8C-83A1-F6EECF244321}">
                <p14:modId xmlns:p14="http://schemas.microsoft.com/office/powerpoint/2010/main" val="545212268"/>
              </p:ext>
            </p:extLst>
          </p:nvPr>
        </p:nvGraphicFramePr>
        <p:xfrm>
          <a:off x="4504982" y="2133600"/>
          <a:ext cx="4639018" cy="3287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7102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362191" y="1916283"/>
            <a:ext cx="4706230" cy="3641726"/>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itle 16"/>
          <p:cNvSpPr>
            <a:spLocks noGrp="1"/>
          </p:cNvSpPr>
          <p:nvPr>
            <p:ph type="title"/>
          </p:nvPr>
        </p:nvSpPr>
        <p:spPr>
          <a:xfrm>
            <a:off x="201060" y="297421"/>
            <a:ext cx="8741880" cy="674653"/>
          </a:xfrm>
        </p:spPr>
        <p:txBody>
          <a:bodyPr/>
          <a:lstStyle/>
          <a:p>
            <a:r>
              <a:rPr lang="en-US" sz="2941" dirty="0">
                <a:solidFill>
                  <a:schemeClr val="accent4">
                    <a:lumMod val="75000"/>
                  </a:schemeClr>
                </a:solidFill>
              </a:rPr>
              <a:t>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5307508" y="2899994"/>
            <a:ext cx="3620716" cy="1610697"/>
          </a:xfrm>
        </p:spPr>
        <p:txBody>
          <a:bodyPr/>
          <a:lstStyle/>
          <a:p>
            <a:pPr marL="0" indent="0">
              <a:buNone/>
            </a:pPr>
            <a:r>
              <a:rPr lang="en-US" sz="2059"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525160" y="2028336"/>
            <a:ext cx="4439026" cy="3366232"/>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1511377419"/>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895" tIns="50797" rIns="88895" bIns="50797" numCol="1" spcCol="1270" anchor="ctr" anchorCtr="0">
                <a:noAutofit/>
              </a:bodyPr>
              <a:lstStyle/>
              <a:p>
                <a:pPr algn="ctr" defTabSz="555629">
                  <a:lnSpc>
                    <a:spcPct val="90000"/>
                  </a:lnSpc>
                  <a:spcBef>
                    <a:spcPct val="0"/>
                  </a:spcBef>
                  <a:spcAft>
                    <a:spcPct val="35000"/>
                  </a:spcAft>
                </a:pPr>
                <a:r>
                  <a:rPr lang="en-US" sz="1176" dirty="0">
                    <a:solidFill>
                      <a:prstClr val="white"/>
                    </a:solidFill>
                    <a:latin typeface="Segoe UI Ligh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8829331" y="297421"/>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5</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297497" y="596944"/>
            <a:ext cx="8741880" cy="1065672"/>
          </a:xfrm>
        </p:spPr>
        <p:txBody>
          <a:bodyPr/>
          <a:lstStyle/>
          <a:p>
            <a:r>
              <a:rPr lang="en-US" sz="2941"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8830018" y="132773"/>
            <a:ext cx="35651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6</a:t>
            </a:fld>
            <a:endParaRPr lang="en-US" sz="1324" dirty="0">
              <a:gradFill>
                <a:gsLst>
                  <a:gs pos="2917">
                    <a:srgbClr val="353535"/>
                  </a:gs>
                  <a:gs pos="30000">
                    <a:srgbClr val="353535"/>
                  </a:gs>
                </a:gsLst>
                <a:lin ang="5400000" scaled="0"/>
              </a:gradFill>
              <a:latin typeface="Segoe UI Semilight"/>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01929" y="2105017"/>
            <a:ext cx="8690190" cy="1975028"/>
          </a:xfrm>
        </p:spPr>
        <p:txBody>
          <a:bodyPr/>
          <a:lstStyle/>
          <a:p>
            <a:pPr>
              <a:buFont typeface="Courier New" panose="02070309020205020404" pitchFamily="49" charset="0"/>
              <a:buChar char="o"/>
            </a:pPr>
            <a:r>
              <a:rPr lang="en-US" sz="1912"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1912" dirty="0"/>
          </a:p>
          <a:p>
            <a:pPr>
              <a:buFont typeface="Courier New" panose="02070309020205020404" pitchFamily="49" charset="0"/>
              <a:buChar char="o"/>
            </a:pPr>
            <a:r>
              <a:rPr lang="en-US" sz="1912" dirty="0"/>
              <a:t> Data Science has unique complexity – but can learn standardized processes from DevOps</a:t>
            </a:r>
          </a:p>
          <a:p>
            <a:pPr>
              <a:buFont typeface="Courier New" panose="02070309020205020404" pitchFamily="49" charset="0"/>
              <a:buChar char="o"/>
            </a:pPr>
            <a:endParaRPr lang="en-US" sz="2059"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2723124" y="3877213"/>
            <a:ext cx="3511894" cy="2011939"/>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455206" y="534896"/>
            <a:ext cx="8741880" cy="674653"/>
          </a:xfrm>
        </p:spPr>
        <p:txBody>
          <a:bodyPr/>
          <a:lstStyle/>
          <a:p>
            <a:r>
              <a:rPr lang="en-US" sz="2941"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455206" y="1932735"/>
            <a:ext cx="8235330" cy="1040285"/>
          </a:xfrm>
        </p:spPr>
        <p:txBody>
          <a:bodyPr/>
          <a:lstStyle/>
          <a:p>
            <a:pPr marL="0" indent="0">
              <a:buNone/>
            </a:pPr>
            <a:r>
              <a:rPr lang="en-US" sz="2059" dirty="0">
                <a:solidFill>
                  <a:schemeClr val="bg2">
                    <a:lumMod val="25000"/>
                  </a:schemeClr>
                </a:solidFill>
                <a:latin typeface="+mn-lt"/>
              </a:rPr>
              <a:t>Integrate </a:t>
            </a:r>
            <a:r>
              <a:rPr lang="en-US" sz="2059" dirty="0">
                <a:solidFill>
                  <a:schemeClr val="accent4">
                    <a:lumMod val="50000"/>
                  </a:schemeClr>
                </a:solidFill>
                <a:latin typeface="+mn-lt"/>
              </a:rPr>
              <a:t>DevOps</a:t>
            </a:r>
            <a:r>
              <a:rPr lang="en-US" sz="2059" dirty="0">
                <a:solidFill>
                  <a:schemeClr val="bg2">
                    <a:lumMod val="50000"/>
                  </a:schemeClr>
                </a:solidFill>
                <a:latin typeface="+mn-lt"/>
              </a:rPr>
              <a:t> </a:t>
            </a:r>
            <a:r>
              <a:rPr lang="en-US" sz="2059" dirty="0">
                <a:solidFill>
                  <a:schemeClr val="bg2">
                    <a:lumMod val="25000"/>
                  </a:schemeClr>
                </a:solidFill>
                <a:latin typeface="+mn-lt"/>
              </a:rPr>
              <a:t>with </a:t>
            </a:r>
            <a:r>
              <a:rPr lang="en-US" sz="2059" dirty="0">
                <a:solidFill>
                  <a:schemeClr val="accent1">
                    <a:lumMod val="75000"/>
                  </a:schemeClr>
                </a:solidFill>
                <a:latin typeface="+mn-lt"/>
              </a:rPr>
              <a:t>data science workflows </a:t>
            </a:r>
            <a:r>
              <a:rPr lang="en-US" sz="2059"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8782678" y="134269"/>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7</a:t>
            </a:fld>
            <a:endParaRPr lang="en-US" sz="1324" dirty="0">
              <a:gradFill>
                <a:gsLst>
                  <a:gs pos="2917">
                    <a:srgbClr val="353535"/>
                  </a:gs>
                  <a:gs pos="30000">
                    <a:srgbClr val="353535"/>
                  </a:gs>
                </a:gsLst>
                <a:lin ang="5400000" scaled="0"/>
              </a:gradFill>
              <a:latin typeface="Segoe UI Semilight"/>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538089" y="3092841"/>
            <a:ext cx="7994273" cy="2577221"/>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821951"/>
                <a:chOff x="963499" y="3384006"/>
                <a:chExt cx="9434477" cy="2821951"/>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8" y="3485634"/>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099" y="3467816"/>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0"/>
                  <a:ext cx="3434991" cy="1751836"/>
                </a:xfrm>
                <a:prstGeom prst="rect">
                  <a:avLst/>
                </a:prstGeom>
                <a:noFill/>
              </p:spPr>
              <p:txBody>
                <a:bodyPr wrap="square" lIns="134464" tIns="107571" rIns="134464" bIns="107571" rtlCol="0">
                  <a:spAutoFit/>
                </a:bodyPr>
                <a:lstStyle/>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ingestion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exploration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Modeling (experimentation)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88457"/>
                </a:xfrm>
                <a:prstGeom prst="rect">
                  <a:avLst/>
                </a:prstGeom>
              </p:spPr>
              <p:txBody>
                <a:bodyPr wrap="square">
                  <a:spAutoFit/>
                </a:bodyPr>
                <a:lstStyle/>
                <a:p>
                  <a:pPr marL="252134" indent="-252134" defTabSz="685845">
                    <a:buFont typeface="Courier New" panose="02070309020205020404" pitchFamily="49" charset="0"/>
                    <a:buChar char="o"/>
                  </a:pPr>
                  <a:r>
                    <a:rPr lang="en-US" sz="1324" dirty="0">
                      <a:solidFill>
                        <a:srgbClr val="E6E6E6">
                          <a:lumMod val="25000"/>
                        </a:srgbClr>
                      </a:solidFill>
                      <a:latin typeface="Segoe UI Light"/>
                    </a:rPr>
                    <a:t>Infrastructure as Code (IaC)</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Build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Test</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CI / CD</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Release management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1667" y="400933"/>
            <a:ext cx="8741880" cy="674653"/>
          </a:xfrm>
        </p:spPr>
        <p:txBody>
          <a:bodyPr/>
          <a:lstStyle/>
          <a:p>
            <a:r>
              <a:rPr lang="en-US" sz="2941"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6308823" y="2789556"/>
            <a:ext cx="3026648" cy="1915333"/>
          </a:xfrm>
        </p:spPr>
        <p:txBody>
          <a:bodyPr/>
          <a:lstStyle/>
          <a:p>
            <a:pPr marL="127235" indent="-127235">
              <a:spcAft>
                <a:spcPts val="441"/>
              </a:spcAft>
            </a:pPr>
            <a:r>
              <a:rPr lang="en-US" sz="2353" dirty="0">
                <a:solidFill>
                  <a:schemeClr val="accent6">
                    <a:lumMod val="10000"/>
                  </a:schemeClr>
                </a:solidFill>
              </a:rPr>
              <a:t>Primary stages:</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Business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Data Acquisition and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Modeling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544229" y="1860257"/>
            <a:ext cx="5596514" cy="3865832"/>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8748104" y="76200"/>
            <a:ext cx="425443" cy="400627"/>
          </a:xfrm>
          <a:prstGeom prst="rect">
            <a:avLst/>
          </a:prstGeom>
          <a:noFill/>
        </p:spPr>
        <p:txBody>
          <a:bodyPr wrap="squar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8</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88138" y="304800"/>
            <a:ext cx="8741880" cy="826370"/>
          </a:xfrm>
        </p:spPr>
        <p:txBody>
          <a:bodyPr/>
          <a:lstStyle/>
          <a:p>
            <a:r>
              <a:rPr lang="en-US" sz="2941" dirty="0">
                <a:solidFill>
                  <a:schemeClr val="accent4">
                    <a:lumMod val="75000"/>
                  </a:schemeClr>
                </a:solidFill>
              </a:rPr>
              <a:t>TDSP lifecycle stages can be integrated with specific deliverables &amp; checkpoints – Templates available</a:t>
            </a:r>
          </a:p>
        </p:txBody>
      </p:sp>
      <p:sp>
        <p:nvSpPr>
          <p:cNvPr id="10" name="TextBox 9">
            <a:extLst>
              <a:ext uri="{FF2B5EF4-FFF2-40B4-BE49-F238E27FC236}">
                <a16:creationId xmlns:a16="http://schemas.microsoft.com/office/drawing/2014/main" id="{8337D6B3-D1CB-4AFD-A6A8-C6C6DAA28B7A}"/>
              </a:ext>
            </a:extLst>
          </p:cNvPr>
          <p:cNvSpPr txBox="1"/>
          <p:nvPr/>
        </p:nvSpPr>
        <p:spPr>
          <a:xfrm>
            <a:off x="8763256" y="104486"/>
            <a:ext cx="39979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9</a:t>
            </a:fld>
            <a:endParaRPr lang="en-US" sz="1324" dirty="0">
              <a:gradFill>
                <a:gsLst>
                  <a:gs pos="2917">
                    <a:srgbClr val="353535"/>
                  </a:gs>
                  <a:gs pos="30000">
                    <a:srgbClr val="353535"/>
                  </a:gs>
                </a:gsLst>
                <a:lin ang="5400000" scaled="0"/>
              </a:gradFill>
              <a:latin typeface="Segoe UI Semilight"/>
            </a:endParaRPr>
          </a:p>
        </p:txBody>
      </p:sp>
      <p:pic>
        <p:nvPicPr>
          <p:cNvPr id="3" name="Picture 2">
            <a:extLst>
              <a:ext uri="{FF2B5EF4-FFF2-40B4-BE49-F238E27FC236}">
                <a16:creationId xmlns:a16="http://schemas.microsoft.com/office/drawing/2014/main" id="{8B8EDA0D-47B0-4F5B-BEC1-BB00E2E1B03A}"/>
              </a:ext>
            </a:extLst>
          </p:cNvPr>
          <p:cNvPicPr>
            <a:picLocks noChangeAspect="1"/>
          </p:cNvPicPr>
          <p:nvPr/>
        </p:nvPicPr>
        <p:blipFill>
          <a:blip r:embed="rId3"/>
          <a:stretch>
            <a:fillRect/>
          </a:stretch>
        </p:blipFill>
        <p:spPr>
          <a:xfrm>
            <a:off x="0" y="2937041"/>
            <a:ext cx="9144000" cy="2689412"/>
          </a:xfrm>
          <a:prstGeom prst="rect">
            <a:avLst/>
          </a:prstGeom>
        </p:spPr>
      </p:pic>
    </p:spTree>
    <p:extLst>
      <p:ext uri="{BB962C8B-B14F-4D97-AF65-F5344CB8AC3E}">
        <p14:creationId xmlns:p14="http://schemas.microsoft.com/office/powerpoint/2010/main" val="147211252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23897</TotalTime>
  <Words>2229</Words>
  <Application>Microsoft Office PowerPoint</Application>
  <PresentationFormat>On-screen Show (4:3)</PresentationFormat>
  <Paragraphs>371</Paragraphs>
  <Slides>39</Slides>
  <Notes>23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39</vt:i4>
      </vt:variant>
    </vt:vector>
  </HeadingPairs>
  <TitlesOfParts>
    <vt:vector size="54" baseType="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Trebuchet MS</vt:lpstr>
      <vt:lpstr>Wingdings</vt:lpstr>
      <vt:lpstr>Office Theme</vt:lpstr>
      <vt:lpstr>5-50109_Microsoft_Dark_Template</vt:lpstr>
      <vt:lpstr>5-50109_Microsoft_Light_Template</vt:lpstr>
      <vt:lpstr>Developing and deploying NLP services on the cloud using Azure ML and the Team Data Science Process</vt:lpstr>
      <vt:lpstr>PowerPoint Presentation</vt:lpstr>
      <vt:lpstr>Agenda</vt:lpstr>
      <vt:lpstr>Team Data Science Process (TDSP) Agile and iterative process to develop, deploy and manage AI applications on the cloud </vt:lpstr>
      <vt:lpstr>Process challenge in Data Science</vt:lpstr>
      <vt:lpstr>Data Science can borrow processes from DevOps</vt:lpstr>
      <vt:lpstr>TDSP objective</vt:lpstr>
      <vt:lpstr>Data Science lifecycle</vt:lpstr>
      <vt:lpstr>TDSP lifecycle stages can be integrated with specific deliverables &amp; checkpoints – Templates available</vt:lpstr>
      <vt:lpstr>Shared and distributed infrastructure &amp; toolkits</vt:lpstr>
      <vt:lpstr>Agile work planning and execution template</vt:lpstr>
      <vt:lpstr>Collaborative development guidelines</vt:lpstr>
      <vt:lpstr>Custom Build Tasks</vt:lpstr>
      <vt:lpstr>TDSP documentation: https://aka.ms/tdsp</vt:lpstr>
      <vt:lpstr>TDSP trainings</vt:lpstr>
      <vt:lpstr>Azure Machine Learning</vt:lpstr>
      <vt:lpstr>PowerPoint Presentation</vt:lpstr>
      <vt:lpstr>Deploy everywhere</vt:lpstr>
      <vt:lpstr>Use what you want</vt:lpstr>
      <vt:lpstr>Using TDSP with Azure Machine Learning</vt:lpstr>
      <vt:lpstr>TDSP – AML worked-out samples in AI</vt:lpstr>
      <vt:lpstr>Developing &amp; deploying NLP services on Azure</vt:lpstr>
      <vt:lpstr>Sentiment classification</vt:lpstr>
      <vt:lpstr>Use case introduction: Twitter sentiment prediction</vt:lpstr>
      <vt:lpstr>Analysis strategy</vt:lpstr>
      <vt:lpstr>Word embedding generation</vt:lpstr>
      <vt:lpstr>Supervised embedding generation using CNN</vt:lpstr>
      <vt:lpstr>Model evaluation: Sentiment-specific word embeddings (SSWE) improves classification of sentiments</vt:lpstr>
      <vt:lpstr>Model deployment</vt:lpstr>
      <vt:lpstr>Named entity recognition (NER)</vt:lpstr>
      <vt:lpstr>Use case introduction: Biomedical named entity recognition using LSTMs</vt:lpstr>
      <vt:lpstr>Labeled entity data-sets</vt:lpstr>
      <vt:lpstr>Architecture: Data pipeline and experimental setup</vt:lpstr>
      <vt:lpstr>Word2Vec &amp; Bi-directional LSTM architecture</vt:lpstr>
      <vt:lpstr>Bi-directional LSTM for NER - code</vt:lpstr>
      <vt:lpstr>Biomedical NER model evaluation Doman-specific embedding improve performance of NER identification</vt:lpstr>
      <vt:lpstr>Detection of entities – example with biomedical abstract from PubMed: Web service</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sekhar</dc:creator>
  <cp:lastModifiedBy>Debraj GuhaThakurta</cp:lastModifiedBy>
  <cp:revision>285</cp:revision>
  <cp:lastPrinted>2018-04-28T23:29:07Z</cp:lastPrinted>
  <dcterms:created xsi:type="dcterms:W3CDTF">2014-07-16T08:41:13Z</dcterms:created>
  <dcterms:modified xsi:type="dcterms:W3CDTF">2018-04-28T23:30:30Z</dcterms:modified>
</cp:coreProperties>
</file>